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5" r:id="rId2"/>
    <p:sldId id="283" r:id="rId3"/>
    <p:sldId id="285" r:id="rId4"/>
    <p:sldId id="298" r:id="rId5"/>
    <p:sldId id="281" r:id="rId6"/>
    <p:sldId id="286" r:id="rId7"/>
    <p:sldId id="299" r:id="rId8"/>
    <p:sldId id="288" r:id="rId9"/>
    <p:sldId id="301" r:id="rId10"/>
    <p:sldId id="302" r:id="rId11"/>
    <p:sldId id="290" r:id="rId12"/>
    <p:sldId id="303" r:id="rId13"/>
    <p:sldId id="292" r:id="rId14"/>
    <p:sldId id="304" r:id="rId15"/>
    <p:sldId id="293" r:id="rId16"/>
    <p:sldId id="296" r:id="rId17"/>
    <p:sldId id="297" r:id="rId18"/>
    <p:sldId id="306"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erina" initials="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706" autoAdjust="0"/>
  </p:normalViewPr>
  <p:slideViewPr>
    <p:cSldViewPr snapToGrid="0">
      <p:cViewPr>
        <p:scale>
          <a:sx n="67" d="100"/>
          <a:sy n="67" d="100"/>
        </p:scale>
        <p:origin x="-1512" y="-55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74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1915" tIns="45958" rIns="91915" bIns="45958" rtlCol="0"/>
          <a:lstStyle>
            <a:lvl1pPr algn="l">
              <a:defRPr sz="1200"/>
            </a:lvl1pPr>
          </a:lstStyle>
          <a:p>
            <a:endParaRPr/>
          </a:p>
        </p:txBody>
      </p:sp>
      <p:sp>
        <p:nvSpPr>
          <p:cNvPr id="3" name="Date Placeholder 2"/>
          <p:cNvSpPr>
            <a:spLocks noGrp="1"/>
          </p:cNvSpPr>
          <p:nvPr>
            <p:ph type="dt" sz="quarter" idx="1"/>
          </p:nvPr>
        </p:nvSpPr>
        <p:spPr>
          <a:xfrm>
            <a:off x="3978132" y="0"/>
            <a:ext cx="3043343" cy="467071"/>
          </a:xfrm>
          <a:prstGeom prst="rect">
            <a:avLst/>
          </a:prstGeom>
        </p:spPr>
        <p:txBody>
          <a:bodyPr vert="horz" lIns="91915" tIns="45958" rIns="91915" bIns="45958" rtlCol="0"/>
          <a:lstStyle>
            <a:lvl1pPr algn="r">
              <a:defRPr sz="1200"/>
            </a:lvl1pPr>
          </a:lstStyle>
          <a:p>
            <a:fld id="{20EA5F0D-C1DC-412F-A146-DDB3A74B588F}" type="datetimeFigureOut">
              <a:rPr lang="en-US"/>
              <a:t>3/8/2018</a:t>
            </a:fld>
            <a:endParaRPr/>
          </a:p>
        </p:txBody>
      </p:sp>
      <p:sp>
        <p:nvSpPr>
          <p:cNvPr id="4" name="Footer Placeholder 3"/>
          <p:cNvSpPr>
            <a:spLocks noGrp="1"/>
          </p:cNvSpPr>
          <p:nvPr>
            <p:ph type="ftr" sz="quarter" idx="2"/>
          </p:nvPr>
        </p:nvSpPr>
        <p:spPr>
          <a:xfrm>
            <a:off x="0" y="8842030"/>
            <a:ext cx="3043343" cy="467070"/>
          </a:xfrm>
          <a:prstGeom prst="rect">
            <a:avLst/>
          </a:prstGeom>
        </p:spPr>
        <p:txBody>
          <a:bodyPr vert="horz" lIns="91915" tIns="45958" rIns="91915" bIns="45958" rtlCol="0" anchor="b"/>
          <a:lstStyle>
            <a:lvl1pPr algn="l">
              <a:defRPr sz="1200"/>
            </a:lvl1pPr>
          </a:lstStyle>
          <a:p>
            <a:endParaRPr/>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1915" tIns="45958" rIns="91915" bIns="45958"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1915" tIns="45958" rIns="91915" bIns="45958" rtlCol="0"/>
          <a:lstStyle>
            <a:lvl1pPr algn="l">
              <a:defRPr sz="1200"/>
            </a:lvl1pPr>
          </a:lstStyle>
          <a:p>
            <a:endParaRPr/>
          </a:p>
        </p:txBody>
      </p:sp>
      <p:sp>
        <p:nvSpPr>
          <p:cNvPr id="3" name="Date Placeholder 2"/>
          <p:cNvSpPr>
            <a:spLocks noGrp="1"/>
          </p:cNvSpPr>
          <p:nvPr>
            <p:ph type="dt" idx="1"/>
          </p:nvPr>
        </p:nvSpPr>
        <p:spPr>
          <a:xfrm>
            <a:off x="3978132" y="0"/>
            <a:ext cx="3043343" cy="467071"/>
          </a:xfrm>
          <a:prstGeom prst="rect">
            <a:avLst/>
          </a:prstGeom>
        </p:spPr>
        <p:txBody>
          <a:bodyPr vert="horz" lIns="91915" tIns="45958" rIns="91915" bIns="45958" rtlCol="0"/>
          <a:lstStyle>
            <a:lvl1pPr algn="r">
              <a:defRPr sz="1200"/>
            </a:lvl1pPr>
          </a:lstStyle>
          <a:p>
            <a:fld id="{A8CDE508-72C8-4AB5-AA9C-1584D31690E0}" type="datetimeFigureOut">
              <a:rPr lang="en-US"/>
              <a:t>3/8/2018</a:t>
            </a:fld>
            <a:endParaRPr/>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1915" tIns="45958" rIns="91915" bIns="45958" rtlCol="0" anchor="ctr"/>
          <a:lstStyle/>
          <a:p>
            <a:endParaRPr/>
          </a:p>
        </p:txBody>
      </p:sp>
      <p:sp>
        <p:nvSpPr>
          <p:cNvPr id="5" name="Notes Placeholder 4"/>
          <p:cNvSpPr>
            <a:spLocks noGrp="1"/>
          </p:cNvSpPr>
          <p:nvPr>
            <p:ph type="body" sz="quarter" idx="3"/>
          </p:nvPr>
        </p:nvSpPr>
        <p:spPr>
          <a:xfrm>
            <a:off x="702310" y="4480006"/>
            <a:ext cx="5618480" cy="3141821"/>
          </a:xfrm>
          <a:prstGeom prst="rect">
            <a:avLst/>
          </a:prstGeom>
        </p:spPr>
        <p:txBody>
          <a:bodyPr vert="horz" lIns="91915" tIns="45958" rIns="91915" bIns="4595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1915" tIns="45958" rIns="91915" bIns="45958" rtlCol="0" anchor="b"/>
          <a:lstStyle>
            <a:lvl1pPr algn="l">
              <a:defRPr sz="1200"/>
            </a:lvl1pPr>
          </a:lstStyle>
          <a:p>
            <a:endParaRPr/>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1915" tIns="45958" rIns="91915" bIns="45958"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1</a:t>
            </a:fld>
            <a:endParaRPr lang="fr-CA"/>
          </a:p>
        </p:txBody>
      </p:sp>
    </p:spTree>
    <p:extLst>
      <p:ext uri="{BB962C8B-B14F-4D97-AF65-F5344CB8AC3E}">
        <p14:creationId xmlns:p14="http://schemas.microsoft.com/office/powerpoint/2010/main" val="342609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2</a:t>
            </a:fld>
            <a:endParaRPr lang="fr-CA"/>
          </a:p>
        </p:txBody>
      </p:sp>
    </p:spTree>
    <p:extLst>
      <p:ext uri="{BB962C8B-B14F-4D97-AF65-F5344CB8AC3E}">
        <p14:creationId xmlns:p14="http://schemas.microsoft.com/office/powerpoint/2010/main" val="132895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3</a:t>
            </a:fld>
            <a:endParaRPr lang="fr-CA"/>
          </a:p>
        </p:txBody>
      </p:sp>
    </p:spTree>
    <p:extLst>
      <p:ext uri="{BB962C8B-B14F-4D97-AF65-F5344CB8AC3E}">
        <p14:creationId xmlns:p14="http://schemas.microsoft.com/office/powerpoint/2010/main" val="262895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5</a:t>
            </a:fld>
            <a:endParaRPr lang="fr-CA"/>
          </a:p>
        </p:txBody>
      </p:sp>
    </p:spTree>
    <p:extLst>
      <p:ext uri="{BB962C8B-B14F-4D97-AF65-F5344CB8AC3E}">
        <p14:creationId xmlns:p14="http://schemas.microsoft.com/office/powerpoint/2010/main" val="14681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6</a:t>
            </a:fld>
            <a:endParaRPr lang="fr-CA"/>
          </a:p>
        </p:txBody>
      </p:sp>
    </p:spTree>
    <p:extLst>
      <p:ext uri="{BB962C8B-B14F-4D97-AF65-F5344CB8AC3E}">
        <p14:creationId xmlns:p14="http://schemas.microsoft.com/office/powerpoint/2010/main" val="412910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8</a:t>
            </a:fld>
            <a:endParaRPr lang="fr-CA"/>
          </a:p>
        </p:txBody>
      </p:sp>
    </p:spTree>
    <p:extLst>
      <p:ext uri="{BB962C8B-B14F-4D97-AF65-F5344CB8AC3E}">
        <p14:creationId xmlns:p14="http://schemas.microsoft.com/office/powerpoint/2010/main" val="232190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11</a:t>
            </a:fld>
            <a:endParaRPr lang="fr-CA"/>
          </a:p>
        </p:txBody>
      </p:sp>
    </p:spTree>
    <p:extLst>
      <p:ext uri="{BB962C8B-B14F-4D97-AF65-F5344CB8AC3E}">
        <p14:creationId xmlns:p14="http://schemas.microsoft.com/office/powerpoint/2010/main" val="345405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13</a:t>
            </a:fld>
            <a:endParaRPr lang="fr-CA"/>
          </a:p>
        </p:txBody>
      </p:sp>
    </p:spTree>
    <p:extLst>
      <p:ext uri="{BB962C8B-B14F-4D97-AF65-F5344CB8AC3E}">
        <p14:creationId xmlns:p14="http://schemas.microsoft.com/office/powerpoint/2010/main" val="387644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FB667E1-E601-4AAF-B95C-B25720D70A60}" type="slidenum">
              <a:rPr lang="fr-CA" smtClean="0"/>
              <a:t>15</a:t>
            </a:fld>
            <a:endParaRPr lang="fr-CA"/>
          </a:p>
        </p:txBody>
      </p:sp>
    </p:spTree>
    <p:extLst>
      <p:ext uri="{BB962C8B-B14F-4D97-AF65-F5344CB8AC3E}">
        <p14:creationId xmlns:p14="http://schemas.microsoft.com/office/powerpoint/2010/main" val="2169029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FF931AAD-FE87-40E5-AED0-3C7DBF3CCAC6}" type="datetime1">
              <a:rPr lang="en-US" smtClean="0"/>
              <a:t>3/8/2018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A51EC845-C87F-42D1-83C4-2E2A726CD7AD}" type="datetime1">
              <a:rPr lang="en-US" smtClean="0"/>
              <a:t>3/8/2018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505832B2-8CB7-4C67-86F6-923844E0D8A1}" type="datetime1">
              <a:rPr lang="en-US" smtClean="0"/>
              <a:t>3/8/2018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EA5ED3D-A7F7-420B-9386-5CECD051CA32}" type="datetime1">
              <a:rPr lang="en-US" smtClean="0"/>
              <a:t>3/8/2018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8C4704-6AE6-4A4F-A10E-A187EE4FFC46}" type="datetime1">
              <a:rPr lang="en-US" smtClean="0"/>
              <a:t>3/8/2018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F4F4AB1E-BE4B-48E2-9936-D745D1308A5A}" type="datetime1">
              <a:rPr lang="en-US" smtClean="0"/>
              <a:t>3/8/2018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1FDFBD0F-FF49-4469-8B6B-FFD896C72CFC}" type="datetime1">
              <a:rPr lang="en-US" smtClean="0"/>
              <a:t>3/8/2018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B5300FFF-DBBA-4B37-B70A-B464A8A4F59B}" type="datetime1">
              <a:rPr lang="en-US" smtClean="0"/>
              <a:t>3/8/2018</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22066BA5-8F30-43D2-9AAD-9C85CDB02CC7}" type="datetime1">
              <a:rPr lang="en-US" smtClean="0"/>
              <a:t>3/8/2018</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4F1A2448-B28C-46ED-982E-261A3996E27B}" type="datetime1">
              <a:rPr lang="en-US" smtClean="0"/>
              <a:t>3/8/2018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AA4B6633-5967-4779-91E1-F0D4B55DCD7C}" type="datetime1">
              <a:rPr lang="en-US" smtClean="0"/>
              <a:t>3/8/2018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3E09CF87-B77A-4EE4-BEFA-9E462913BD64}" type="datetime1">
              <a:rPr lang="en-US" smtClean="0"/>
              <a:t>3/8/2018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2CD1F4AB-EEFA-4693-99F1-930945DAEE5A}" type="datetime1">
              <a:rPr lang="en-US" smtClean="0"/>
              <a:t>3/8/2018</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ctuariesclimateindex.org/explorez/graphiques-selon-les-composantes/" TargetMode="External"/><Relationship Id="rId2" Type="http://schemas.openxmlformats.org/officeDocument/2006/relationships/hyperlink" Target="http://actuariesclimateindex.org/explorez/graphiques-regionau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ctuariesclimateindex.org/explorez/graphiques-selon-les-composant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ctuariesclimateindex.org/en-bref/enchantillons-de-valeursdes-composantes/" TargetMode="External"/><Relationship Id="rId2" Type="http://schemas.openxmlformats.org/officeDocument/2006/relationships/hyperlink" Target="http://actuariesclimateindex.org/wp-content/uploads/2017/03/DevConFrench9.17.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actuariesclimateindex.org/donne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fo@actuariesclimateindex.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ctuariesclimateindex.org/donnees/definitions-des-composan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CA" sz="5300" dirty="0" smtClean="0">
                <a:effectLst>
                  <a:outerShdw blurRad="38100" dist="38100" dir="2700000" algn="tl">
                    <a:srgbClr val="000000">
                      <a:alpha val="43137"/>
                    </a:srgbClr>
                  </a:outerShdw>
                </a:effectLst>
              </a:rPr>
              <a:t>Indice actuariel climatique</a:t>
            </a:r>
            <a:r>
              <a:rPr lang="en-CA" sz="3600" baseline="30000" dirty="0" smtClean="0"/>
              <a:t>™</a:t>
            </a:r>
            <a:endParaRPr lang="en-US" sz="3600" baseline="30000" dirty="0">
              <a:effectLst>
                <a:outerShdw blurRad="38100" dist="38100" dir="2700000" algn="tl">
                  <a:srgbClr val="000000">
                    <a:alpha val="43137"/>
                  </a:srgbClr>
                </a:outerShdw>
              </a:effectLst>
            </a:endParaRPr>
          </a:p>
        </p:txBody>
      </p:sp>
      <p:sp>
        <p:nvSpPr>
          <p:cNvPr id="4" name="Subtitle 2"/>
          <p:cNvSpPr>
            <a:spLocks noGrp="1"/>
          </p:cNvSpPr>
          <p:nvPr>
            <p:ph type="subTitle" idx="1"/>
          </p:nvPr>
        </p:nvSpPr>
        <p:spPr/>
        <p:txBody>
          <a:bodyPr>
            <a:normAutofit/>
          </a:bodyPr>
          <a:lstStyle/>
          <a:p>
            <a:r>
              <a:rPr lang="fr-CA" sz="3200" dirty="0" smtClean="0">
                <a:effectLst>
                  <a:outerShdw blurRad="38100" dist="38100" dir="2700000" algn="tl">
                    <a:srgbClr val="000000">
                      <a:alpha val="43137"/>
                    </a:srgbClr>
                  </a:outerShdw>
                </a:effectLst>
              </a:rPr>
              <a:t>Une visite guidée</a:t>
            </a:r>
            <a:endParaRPr lang="fr-CA" sz="3200" dirty="0">
              <a:effectLst>
                <a:outerShdw blurRad="38100" dist="38100" dir="2700000" algn="tl">
                  <a:srgbClr val="000000">
                    <a:alpha val="43137"/>
                  </a:srgbClr>
                </a:outerShdw>
              </a:effectLst>
            </a:endParaRPr>
          </a:p>
        </p:txBody>
      </p:sp>
      <p:pic>
        <p:nvPicPr>
          <p:cNvPr id="5" name="Picture 4"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1813275" y="2010682"/>
            <a:ext cx="3631519" cy="1012326"/>
          </a:xfrm>
          <a:prstGeom prst="rect">
            <a:avLst/>
          </a:prstGeom>
          <a:noFill/>
          <a:ln>
            <a:noFill/>
          </a:ln>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84" y="312239"/>
            <a:ext cx="9509760" cy="1233424"/>
          </a:xfrm>
        </p:spPr>
        <p:txBody>
          <a:bodyPr>
            <a:normAutofit/>
          </a:bodyPr>
          <a:lstStyle/>
          <a:p>
            <a:pPr lvl="0">
              <a:lnSpc>
                <a:spcPct val="100000"/>
              </a:lnSpc>
            </a:pPr>
            <a:r>
              <a:rPr lang="fr-CA" dirty="0" smtClean="0">
                <a:solidFill>
                  <a:schemeClr val="tx2"/>
                </a:solidFill>
                <a:latin typeface="Calibri" panose="020F0502020204030204" pitchFamily="34" charset="0"/>
              </a:rPr>
              <a:t>Les </a:t>
            </a:r>
            <a:r>
              <a:rPr lang="fr-CA" dirty="0">
                <a:solidFill>
                  <a:schemeClr val="tx2"/>
                </a:solidFill>
                <a:latin typeface="Calibri" panose="020F0502020204030204" pitchFamily="34" charset="0"/>
              </a:rPr>
              <a:t>valeurs de </a:t>
            </a:r>
            <a:r>
              <a:rPr lang="fr-CA" dirty="0" smtClean="0">
                <a:solidFill>
                  <a:schemeClr val="tx2"/>
                </a:solidFill>
                <a:latin typeface="Calibri" panose="020F0502020204030204" pitchFamily="34" charset="0"/>
              </a:rPr>
              <a:t>l’indice </a:t>
            </a:r>
            <a:r>
              <a:rPr lang="fr-CA" dirty="0">
                <a:solidFill>
                  <a:schemeClr val="tx2"/>
                </a:solidFill>
                <a:latin typeface="Calibri" panose="020F0502020204030204" pitchFamily="34" charset="0"/>
              </a:rPr>
              <a:t>peuvent être comparées à la période de référence </a:t>
            </a:r>
            <a:endParaRPr lang="en-CA" dirty="0">
              <a:solidFill>
                <a:schemeClr val="tx2"/>
              </a:solidFill>
              <a:latin typeface="Calibri" panose="020F0502020204030204" pitchFamily="34" charset="0"/>
            </a:endParaRPr>
          </a:p>
        </p:txBody>
      </p:sp>
      <p:pic>
        <p:nvPicPr>
          <p:cNvPr id="4" name="Picture 3" descr="ACILogo_text"/>
          <p:cNvPicPr/>
          <p:nvPr/>
        </p:nvPicPr>
        <p:blipFill>
          <a:blip r:embed="rId2">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27094"/>
            <a:ext cx="640080" cy="237744"/>
          </a:xfrm>
        </p:spPr>
        <p:txBody>
          <a:bodyPr/>
          <a:lstStyle/>
          <a:p>
            <a:fld id="{CA8D9AD5-F248-4919-864A-CFD76CC027D6}" type="slidenum">
              <a:rPr lang="en-CA" sz="1600" b="1" smtClean="0"/>
              <a:t>10</a:t>
            </a:fld>
            <a:endParaRPr lang="en-CA" sz="1600" b="1"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220" y="1686242"/>
            <a:ext cx="6686550" cy="4034155"/>
          </a:xfrm>
          <a:prstGeom prst="rect">
            <a:avLst/>
          </a:prstGeom>
          <a:noFill/>
          <a:ln>
            <a:noFill/>
          </a:ln>
        </p:spPr>
      </p:pic>
    </p:spTree>
    <p:extLst>
      <p:ext uri="{BB962C8B-B14F-4D97-AF65-F5344CB8AC3E}">
        <p14:creationId xmlns:p14="http://schemas.microsoft.com/office/powerpoint/2010/main" val="1915763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318729"/>
            <a:ext cx="9509760" cy="1233424"/>
          </a:xfrm>
        </p:spPr>
        <p:txBody>
          <a:bodyPr/>
          <a:lstStyle/>
          <a:p>
            <a:pPr lvl="0"/>
            <a:r>
              <a:rPr lang="fr-CA" dirty="0" smtClean="0">
                <a:solidFill>
                  <a:schemeClr val="tx2"/>
                </a:solidFill>
                <a:latin typeface="Calibri" panose="020F0502020204030204" pitchFamily="34" charset="0"/>
              </a:rPr>
              <a:t>Illustration </a:t>
            </a:r>
            <a:r>
              <a:rPr lang="fr-CA" dirty="0" smtClean="0">
                <a:solidFill>
                  <a:schemeClr val="tx2"/>
                </a:solidFill>
                <a:latin typeface="Calibri" panose="020F0502020204030204" pitchFamily="34" charset="0"/>
              </a:rPr>
              <a:t>technique du processus de standardisation</a:t>
            </a:r>
            <a:endParaRPr lang="fr-CA" dirty="0">
              <a:solidFill>
                <a:schemeClr val="tx2"/>
              </a:solidFill>
              <a:latin typeface="Calibri" panose="020F0502020204030204" pitchFamily="34" charset="0"/>
            </a:endParaRPr>
          </a:p>
        </p:txBody>
      </p:sp>
      <p:sp>
        <p:nvSpPr>
          <p:cNvPr id="3" name="Content Placeholder 2"/>
          <p:cNvSpPr>
            <a:spLocks noGrp="1"/>
          </p:cNvSpPr>
          <p:nvPr>
            <p:ph idx="1"/>
          </p:nvPr>
        </p:nvSpPr>
        <p:spPr>
          <a:xfrm>
            <a:off x="1365613" y="1575380"/>
            <a:ext cx="9509760" cy="4127627"/>
          </a:xfrm>
        </p:spPr>
        <p:txBody>
          <a:bodyPr>
            <a:noAutofit/>
          </a:bodyPr>
          <a:lstStyle/>
          <a:p>
            <a:pPr marL="365760" lvl="1" indent="0">
              <a:lnSpc>
                <a:spcPct val="100000"/>
              </a:lnSpc>
              <a:spcBef>
                <a:spcPts val="0"/>
              </a:spcBef>
              <a:spcAft>
                <a:spcPts val="600"/>
              </a:spcAft>
              <a:buNone/>
            </a:pPr>
            <a:r>
              <a:rPr lang="fr-CA" sz="2000" dirty="0" smtClean="0">
                <a:latin typeface="Calibri" panose="020F0502020204030204" pitchFamily="34" charset="0"/>
              </a:rPr>
              <a:t>Le calcul s’effectue en deux étapes :</a:t>
            </a:r>
          </a:p>
          <a:p>
            <a:pPr lvl="1">
              <a:lnSpc>
                <a:spcPct val="100000"/>
              </a:lnSpc>
              <a:spcBef>
                <a:spcPts val="0"/>
              </a:spcBef>
              <a:spcAft>
                <a:spcPts val="600"/>
              </a:spcAft>
              <a:buFont typeface="Arial" panose="020B0604020202020204" pitchFamily="34" charset="0"/>
              <a:buChar char="•"/>
            </a:pPr>
            <a:r>
              <a:rPr lang="fr-CA" sz="2000" b="1" dirty="0" smtClean="0">
                <a:latin typeface="Calibri" panose="020F0502020204030204" pitchFamily="34" charset="0"/>
              </a:rPr>
              <a:t>Étape 1 : </a:t>
            </a:r>
            <a:r>
              <a:rPr lang="fr-CA" sz="2000" dirty="0" smtClean="0">
                <a:latin typeface="Calibri" panose="020F0502020204030204" pitchFamily="34" charset="0"/>
              </a:rPr>
              <a:t>Calculer la moyenne pour le mois ou la saison et soustraire la moyenne du mois ou de la saison correspondante, calculée </a:t>
            </a:r>
            <a:r>
              <a:rPr lang="fr-CA" sz="2000" dirty="0">
                <a:latin typeface="Calibri" panose="020F0502020204030204" pitchFamily="34" charset="0"/>
              </a:rPr>
              <a:t>sur </a:t>
            </a:r>
            <a:r>
              <a:rPr lang="fr-CA" sz="2000" dirty="0" smtClean="0">
                <a:latin typeface="Calibri" panose="020F0502020204030204" pitchFamily="34" charset="0"/>
              </a:rPr>
              <a:t>la période de référence de 30 ans afin de mesurer la variance.</a:t>
            </a:r>
          </a:p>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Les valeurs des composantes sont exprimées en unités diverses : fréquence, nombre de jours, millimètres de pluie, etc., et ne peuvent donc pas être additionnées directement. Les écarts-types étant une mesure courante du risque, les valeurs des composantes sont converties en cette mesure.</a:t>
            </a: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589780"/>
            <a:ext cx="640080" cy="237744"/>
          </a:xfrm>
        </p:spPr>
        <p:txBody>
          <a:bodyPr/>
          <a:lstStyle/>
          <a:p>
            <a:fld id="{CA8D9AD5-F248-4919-864A-CFD76CC027D6}" type="slidenum">
              <a:rPr lang="fr-CA" sz="1600" b="1" smtClean="0"/>
              <a:t>11</a:t>
            </a:fld>
            <a:endParaRPr lang="fr-CA" sz="1600" b="1" dirty="0"/>
          </a:p>
        </p:txBody>
      </p:sp>
    </p:spTree>
    <p:extLst>
      <p:ext uri="{BB962C8B-B14F-4D97-AF65-F5344CB8AC3E}">
        <p14:creationId xmlns:p14="http://schemas.microsoft.com/office/powerpoint/2010/main" val="1842719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465687"/>
            <a:ext cx="9509760" cy="1233424"/>
          </a:xfrm>
        </p:spPr>
        <p:txBody>
          <a:bodyPr/>
          <a:lstStyle/>
          <a:p>
            <a:pPr lvl="0"/>
            <a:r>
              <a:rPr lang="fr-CA" dirty="0" smtClean="0">
                <a:solidFill>
                  <a:schemeClr val="tx2"/>
                </a:solidFill>
                <a:latin typeface="Calibri" panose="020F0502020204030204" pitchFamily="34" charset="0"/>
              </a:rPr>
              <a:t>Illustration </a:t>
            </a:r>
            <a:r>
              <a:rPr lang="fr-CA" dirty="0" smtClean="0">
                <a:solidFill>
                  <a:schemeClr val="tx2"/>
                </a:solidFill>
                <a:latin typeface="Calibri" panose="020F0502020204030204" pitchFamily="34" charset="0"/>
              </a:rPr>
              <a:t>technique </a:t>
            </a:r>
            <a:r>
              <a:rPr lang="fr-CA" dirty="0">
                <a:solidFill>
                  <a:schemeClr val="tx2"/>
                </a:solidFill>
                <a:latin typeface="Calibri" panose="020F0502020204030204" pitchFamily="34" charset="0"/>
              </a:rPr>
              <a:t>du processus de </a:t>
            </a:r>
            <a:r>
              <a:rPr lang="fr-CA" dirty="0" smtClean="0">
                <a:solidFill>
                  <a:schemeClr val="tx2"/>
                </a:solidFill>
                <a:latin typeface="Calibri" panose="020F0502020204030204" pitchFamily="34" charset="0"/>
              </a:rPr>
              <a:t>standardisation </a:t>
            </a:r>
            <a:endParaRPr lang="en-CA" sz="2400"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noAutofit/>
          </a:bodyPr>
          <a:lstStyle/>
          <a:p>
            <a:pPr marL="365760" lvl="1" indent="0">
              <a:lnSpc>
                <a:spcPct val="100000"/>
              </a:lnSpc>
              <a:spcBef>
                <a:spcPts val="0"/>
              </a:spcBef>
              <a:spcAft>
                <a:spcPts val="600"/>
              </a:spcAft>
              <a:buNone/>
            </a:pPr>
            <a:r>
              <a:rPr lang="fr-CA" sz="2000" dirty="0">
                <a:latin typeface="Calibri" panose="020F0502020204030204" pitchFamily="34" charset="0"/>
              </a:rPr>
              <a:t>Le calcul s’effectue en deux étapes :</a:t>
            </a:r>
          </a:p>
          <a:p>
            <a:pPr lvl="1">
              <a:lnSpc>
                <a:spcPct val="100000"/>
              </a:lnSpc>
              <a:spcBef>
                <a:spcPts val="0"/>
              </a:spcBef>
              <a:spcAft>
                <a:spcPts val="600"/>
              </a:spcAft>
              <a:buFont typeface="Arial" panose="020B0604020202020204" pitchFamily="34" charset="0"/>
              <a:buChar char="•"/>
            </a:pPr>
            <a:r>
              <a:rPr lang="fr-CA" sz="2000" b="1" dirty="0">
                <a:latin typeface="Calibri" panose="020F0502020204030204" pitchFamily="34" charset="0"/>
              </a:rPr>
              <a:t>Étape 2 </a:t>
            </a:r>
            <a:r>
              <a:rPr lang="fr-CA" sz="2000" dirty="0">
                <a:latin typeface="Calibri" panose="020F0502020204030204" pitchFamily="34" charset="0"/>
              </a:rPr>
              <a:t>: Le fait de diviser la différence par l’écart-type de la période de référence permet de convertir les valeurs des composantes en valeurs standardisées qui peuvent s’additionner du fait qu’elles sont exprimées dans une unité de mesure commune, à savoir des unités d’écart-type</a:t>
            </a:r>
            <a:r>
              <a:rPr lang="fr-CA" sz="2000" dirty="0" smtClean="0">
                <a:latin typeface="Calibri" panose="020F0502020204030204" pitchFamily="34" charset="0"/>
              </a:rPr>
              <a:t>.</a:t>
            </a:r>
          </a:p>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Sur le site Web de l’indice, on fait référence à ces valeurs comme étant des </a:t>
            </a:r>
            <a:r>
              <a:rPr lang="en-CA" sz="2000" b="1" dirty="0" smtClean="0">
                <a:latin typeface="Calibri" panose="020F0502020204030204" pitchFamily="34" charset="0"/>
              </a:rPr>
              <a:t>anomalies </a:t>
            </a:r>
            <a:r>
              <a:rPr lang="en-CA" sz="2000" b="1" dirty="0" err="1" smtClean="0">
                <a:latin typeface="Calibri" panose="020F0502020204030204" pitchFamily="34" charset="0"/>
              </a:rPr>
              <a:t>standardisées</a:t>
            </a:r>
            <a:r>
              <a:rPr lang="en-CA" sz="2000" b="1" dirty="0" smtClean="0">
                <a:latin typeface="Calibri" panose="020F0502020204030204" pitchFamily="34" charset="0"/>
              </a:rPr>
              <a:t> </a:t>
            </a:r>
            <a:r>
              <a:rPr lang="en-CA" sz="2000" dirty="0" smtClean="0">
                <a:latin typeface="Calibri" panose="020F0502020204030204" pitchFamily="34" charset="0"/>
              </a:rPr>
              <a:t>: la </a:t>
            </a:r>
            <a:r>
              <a:rPr lang="en-CA" sz="2000" dirty="0" err="1" smtClean="0">
                <a:latin typeface="Calibri" panose="020F0502020204030204" pitchFamily="34" charset="0"/>
              </a:rPr>
              <a:t>différence</a:t>
            </a:r>
            <a:r>
              <a:rPr lang="en-CA" sz="2000" dirty="0" smtClean="0">
                <a:latin typeface="Calibri" panose="020F0502020204030204" pitchFamily="34" charset="0"/>
              </a:rPr>
              <a:t> entre la </a:t>
            </a:r>
            <a:r>
              <a:rPr lang="en-CA" sz="2000" dirty="0" err="1" smtClean="0">
                <a:latin typeface="Calibri" panose="020F0502020204030204" pitchFamily="34" charset="0"/>
              </a:rPr>
              <a:t>valeur</a:t>
            </a:r>
            <a:r>
              <a:rPr lang="en-CA" sz="2000" dirty="0" smtClean="0">
                <a:latin typeface="Calibri" panose="020F0502020204030204" pitchFamily="34" charset="0"/>
              </a:rPr>
              <a:t> de la </a:t>
            </a:r>
            <a:r>
              <a:rPr lang="en-CA" sz="2000" dirty="0" err="1" smtClean="0">
                <a:latin typeface="Calibri" panose="020F0502020204030204" pitchFamily="34" charset="0"/>
              </a:rPr>
              <a:t>composante</a:t>
            </a:r>
            <a:r>
              <a:rPr lang="en-CA" sz="2000" dirty="0" smtClean="0">
                <a:latin typeface="Calibri" panose="020F0502020204030204" pitchFamily="34" charset="0"/>
              </a:rPr>
              <a:t> pour le </a:t>
            </a:r>
            <a:r>
              <a:rPr lang="en-CA" sz="2000" dirty="0" err="1" smtClean="0">
                <a:latin typeface="Calibri" panose="020F0502020204030204" pitchFamily="34" charset="0"/>
              </a:rPr>
              <a:t>mois</a:t>
            </a:r>
            <a:r>
              <a:rPr lang="en-CA" sz="2000" dirty="0" smtClean="0">
                <a:latin typeface="Calibri" panose="020F0502020204030204" pitchFamily="34" charset="0"/>
              </a:rPr>
              <a:t> </a:t>
            </a:r>
            <a:r>
              <a:rPr lang="en-CA" sz="2000" dirty="0" err="1" smtClean="0">
                <a:latin typeface="Calibri" panose="020F0502020204030204" pitchFamily="34" charset="0"/>
              </a:rPr>
              <a:t>ou</a:t>
            </a:r>
            <a:r>
              <a:rPr lang="en-CA" sz="2000" dirty="0" smtClean="0">
                <a:latin typeface="Calibri" panose="020F0502020204030204" pitchFamily="34" charset="0"/>
              </a:rPr>
              <a:t> la </a:t>
            </a:r>
            <a:r>
              <a:rPr lang="en-CA" sz="2000" dirty="0" err="1" smtClean="0">
                <a:latin typeface="Calibri" panose="020F0502020204030204" pitchFamily="34" charset="0"/>
              </a:rPr>
              <a:t>saison</a:t>
            </a:r>
            <a:r>
              <a:rPr lang="en-CA" sz="2000" dirty="0" smtClean="0">
                <a:latin typeface="Calibri" panose="020F0502020204030204" pitchFamily="34" charset="0"/>
              </a:rPr>
              <a:t> </a:t>
            </a:r>
            <a:r>
              <a:rPr lang="en-CA" sz="2000" dirty="0" err="1" smtClean="0">
                <a:latin typeface="Calibri" panose="020F0502020204030204" pitchFamily="34" charset="0"/>
              </a:rPr>
              <a:t>en</a:t>
            </a:r>
            <a:r>
              <a:rPr lang="en-CA" sz="2000" dirty="0" smtClean="0">
                <a:latin typeface="Calibri" panose="020F0502020204030204" pitchFamily="34" charset="0"/>
              </a:rPr>
              <a:t> question et </a:t>
            </a:r>
            <a:r>
              <a:rPr lang="en-CA" sz="2000" dirty="0" err="1" smtClean="0">
                <a:latin typeface="Calibri" panose="020F0502020204030204" pitchFamily="34" charset="0"/>
              </a:rPr>
              <a:t>sa</a:t>
            </a:r>
            <a:r>
              <a:rPr lang="en-CA" sz="2000" dirty="0" smtClean="0">
                <a:latin typeface="Calibri" panose="020F0502020204030204" pitchFamily="34" charset="0"/>
              </a:rPr>
              <a:t> </a:t>
            </a:r>
            <a:r>
              <a:rPr lang="en-CA" sz="2000" dirty="0" err="1" smtClean="0">
                <a:latin typeface="Calibri" panose="020F0502020204030204" pitchFamily="34" charset="0"/>
              </a:rPr>
              <a:t>valeur</a:t>
            </a:r>
            <a:r>
              <a:rPr lang="en-CA" sz="2000" dirty="0" smtClean="0">
                <a:latin typeface="Calibri" panose="020F0502020204030204" pitchFamily="34" charset="0"/>
              </a:rPr>
              <a:t> </a:t>
            </a:r>
            <a:r>
              <a:rPr lang="en-CA" sz="2000" dirty="0" err="1" smtClean="0">
                <a:latin typeface="Calibri" panose="020F0502020204030204" pitchFamily="34" charset="0"/>
              </a:rPr>
              <a:t>moyenne</a:t>
            </a:r>
            <a:r>
              <a:rPr lang="en-CA" sz="2000" dirty="0" smtClean="0">
                <a:latin typeface="Calibri" panose="020F0502020204030204" pitchFamily="34" charset="0"/>
              </a:rPr>
              <a:t> </a:t>
            </a:r>
            <a:r>
              <a:rPr lang="en-CA" sz="2000" dirty="0" err="1" smtClean="0">
                <a:latin typeface="Calibri" panose="020F0502020204030204" pitchFamily="34" charset="0"/>
              </a:rPr>
              <a:t>durant</a:t>
            </a:r>
            <a:r>
              <a:rPr lang="en-CA" sz="2000" dirty="0" smtClean="0">
                <a:latin typeface="Calibri" panose="020F0502020204030204" pitchFamily="34" charset="0"/>
              </a:rPr>
              <a:t> la </a:t>
            </a:r>
            <a:r>
              <a:rPr lang="en-CA" sz="2000" dirty="0" err="1" smtClean="0">
                <a:latin typeface="Calibri" panose="020F0502020204030204" pitchFamily="34" charset="0"/>
              </a:rPr>
              <a:t>période</a:t>
            </a:r>
            <a:r>
              <a:rPr lang="en-CA" sz="2000" dirty="0" smtClean="0">
                <a:latin typeface="Calibri" panose="020F0502020204030204" pitchFamily="34" charset="0"/>
              </a:rPr>
              <a:t> de </a:t>
            </a:r>
            <a:r>
              <a:rPr lang="en-CA" sz="2000" dirty="0" err="1" smtClean="0">
                <a:latin typeface="Calibri" panose="020F0502020204030204" pitchFamily="34" charset="0"/>
              </a:rPr>
              <a:t>référence</a:t>
            </a:r>
            <a:r>
              <a:rPr lang="en-CA" sz="2000" dirty="0" smtClean="0">
                <a:latin typeface="Calibri" panose="020F0502020204030204" pitchFamily="34" charset="0"/>
              </a:rPr>
              <a:t>, </a:t>
            </a:r>
            <a:r>
              <a:rPr lang="en-CA" sz="2000" dirty="0" err="1" smtClean="0">
                <a:latin typeface="Calibri" panose="020F0502020204030204" pitchFamily="34" charset="0"/>
              </a:rPr>
              <a:t>soit</a:t>
            </a:r>
            <a:r>
              <a:rPr lang="en-CA" sz="2000" dirty="0" smtClean="0">
                <a:latin typeface="Calibri" panose="020F0502020204030204" pitchFamily="34" charset="0"/>
              </a:rPr>
              <a:t> de 1961 à 1990, </a:t>
            </a:r>
            <a:r>
              <a:rPr lang="en-CA" sz="2000" dirty="0" err="1" smtClean="0">
                <a:latin typeface="Calibri" panose="020F0502020204030204" pitchFamily="34" charset="0"/>
              </a:rPr>
              <a:t>divisée</a:t>
            </a:r>
            <a:r>
              <a:rPr lang="en-CA" sz="2000" dirty="0" smtClean="0">
                <a:latin typeface="Calibri" panose="020F0502020204030204" pitchFamily="34" charset="0"/>
              </a:rPr>
              <a:t> par </a:t>
            </a:r>
            <a:r>
              <a:rPr lang="en-CA" sz="2000" dirty="0" err="1" smtClean="0">
                <a:latin typeface="Calibri" panose="020F0502020204030204" pitchFamily="34" charset="0"/>
              </a:rPr>
              <a:t>l’écart</a:t>
            </a:r>
            <a:r>
              <a:rPr lang="en-CA" sz="2000" dirty="0" smtClean="0">
                <a:latin typeface="Calibri" panose="020F0502020204030204" pitchFamily="34" charset="0"/>
              </a:rPr>
              <a:t>-type des </a:t>
            </a:r>
            <a:r>
              <a:rPr lang="en-CA" sz="2000" dirty="0" err="1" smtClean="0">
                <a:latin typeface="Calibri" panose="020F0502020204030204" pitchFamily="34" charset="0"/>
              </a:rPr>
              <a:t>valeurs</a:t>
            </a:r>
            <a:r>
              <a:rPr lang="en-CA" sz="2000" dirty="0" smtClean="0">
                <a:latin typeface="Calibri" panose="020F0502020204030204" pitchFamily="34" charset="0"/>
              </a:rPr>
              <a:t> de </a:t>
            </a:r>
            <a:r>
              <a:rPr lang="en-CA" sz="2000" dirty="0" err="1" smtClean="0">
                <a:latin typeface="Calibri" panose="020F0502020204030204" pitchFamily="34" charset="0"/>
              </a:rPr>
              <a:t>cette</a:t>
            </a:r>
            <a:r>
              <a:rPr lang="en-CA" sz="2000" dirty="0" smtClean="0">
                <a:latin typeface="Calibri" panose="020F0502020204030204" pitchFamily="34" charset="0"/>
              </a:rPr>
              <a:t> </a:t>
            </a:r>
            <a:r>
              <a:rPr lang="en-CA" sz="2000" dirty="0" err="1" smtClean="0">
                <a:latin typeface="Calibri" panose="020F0502020204030204" pitchFamily="34" charset="0"/>
              </a:rPr>
              <a:t>composante</a:t>
            </a:r>
            <a:r>
              <a:rPr lang="en-CA" sz="2000" dirty="0" smtClean="0">
                <a:latin typeface="Calibri" panose="020F0502020204030204" pitchFamily="34" charset="0"/>
              </a:rPr>
              <a:t> </a:t>
            </a:r>
            <a:r>
              <a:rPr lang="en-CA" sz="2000" dirty="0" err="1" smtClean="0">
                <a:latin typeface="Calibri" panose="020F0502020204030204" pitchFamily="34" charset="0"/>
              </a:rPr>
              <a:t>durant</a:t>
            </a:r>
            <a:r>
              <a:rPr lang="en-CA" sz="2000" dirty="0" smtClean="0">
                <a:latin typeface="Calibri" panose="020F0502020204030204" pitchFamily="34" charset="0"/>
              </a:rPr>
              <a:t> la </a:t>
            </a:r>
            <a:r>
              <a:rPr lang="en-CA" sz="2000" dirty="0" err="1" smtClean="0">
                <a:latin typeface="Calibri" panose="020F0502020204030204" pitchFamily="34" charset="0"/>
              </a:rPr>
              <a:t>période</a:t>
            </a:r>
            <a:r>
              <a:rPr lang="en-CA" sz="2000" dirty="0" smtClean="0">
                <a:latin typeface="Calibri" panose="020F0502020204030204" pitchFamily="34" charset="0"/>
              </a:rPr>
              <a:t> de </a:t>
            </a:r>
            <a:r>
              <a:rPr lang="en-CA" sz="2000" dirty="0" err="1" smtClean="0">
                <a:latin typeface="Calibri" panose="020F0502020204030204" pitchFamily="34" charset="0"/>
              </a:rPr>
              <a:t>référence</a:t>
            </a:r>
            <a:r>
              <a:rPr lang="en-CA" sz="2000" dirty="0" smtClean="0">
                <a:latin typeface="Calibri" panose="020F0502020204030204" pitchFamily="34" charset="0"/>
              </a:rPr>
              <a:t> pour </a:t>
            </a:r>
            <a:r>
              <a:rPr lang="en-CA" sz="2000" dirty="0" err="1" smtClean="0">
                <a:latin typeface="Calibri" panose="020F0502020204030204" pitchFamily="34" charset="0"/>
              </a:rPr>
              <a:t>ce</a:t>
            </a:r>
            <a:r>
              <a:rPr lang="en-CA" sz="2000" dirty="0" smtClean="0">
                <a:latin typeface="Calibri" panose="020F0502020204030204" pitchFamily="34" charset="0"/>
              </a:rPr>
              <a:t> </a:t>
            </a:r>
            <a:r>
              <a:rPr lang="en-CA" sz="2000" dirty="0" err="1" smtClean="0">
                <a:latin typeface="Calibri" panose="020F0502020204030204" pitchFamily="34" charset="0"/>
              </a:rPr>
              <a:t>mois</a:t>
            </a:r>
            <a:r>
              <a:rPr lang="en-CA" sz="2000" dirty="0" smtClean="0">
                <a:latin typeface="Calibri" panose="020F0502020204030204" pitchFamily="34" charset="0"/>
              </a:rPr>
              <a:t> </a:t>
            </a:r>
            <a:r>
              <a:rPr lang="en-CA" sz="2000" dirty="0" err="1" smtClean="0">
                <a:latin typeface="Calibri" panose="020F0502020204030204" pitchFamily="34" charset="0"/>
              </a:rPr>
              <a:t>ou</a:t>
            </a:r>
            <a:r>
              <a:rPr lang="en-CA" sz="2000" dirty="0" smtClean="0">
                <a:latin typeface="Calibri" panose="020F0502020204030204" pitchFamily="34" charset="0"/>
              </a:rPr>
              <a:t> </a:t>
            </a:r>
            <a:r>
              <a:rPr lang="en-CA" sz="2000" dirty="0" err="1" smtClean="0">
                <a:latin typeface="Calibri" panose="020F0502020204030204" pitchFamily="34" charset="0"/>
              </a:rPr>
              <a:t>cette</a:t>
            </a:r>
            <a:r>
              <a:rPr lang="en-CA" sz="2000" dirty="0" smtClean="0">
                <a:latin typeface="Calibri" panose="020F0502020204030204" pitchFamily="34" charset="0"/>
              </a:rPr>
              <a:t> </a:t>
            </a:r>
            <a:r>
              <a:rPr lang="en-CA" sz="2000" dirty="0" err="1" smtClean="0">
                <a:latin typeface="Calibri" panose="020F0502020204030204" pitchFamily="34" charset="0"/>
              </a:rPr>
              <a:t>saison</a:t>
            </a:r>
            <a:r>
              <a:rPr lang="en-CA" sz="2000" dirty="0" smtClean="0">
                <a:latin typeface="Calibri" panose="020F0502020204030204" pitchFamily="34" charset="0"/>
              </a:rPr>
              <a:t> ((x - µ)/ </a:t>
            </a:r>
            <a:r>
              <a:rPr lang="en-CA" sz="2000" dirty="0" err="1" smtClean="0">
                <a:latin typeface="Calibri" panose="020F0502020204030204" pitchFamily="34" charset="0"/>
              </a:rPr>
              <a:t>σref</a:t>
            </a:r>
            <a:r>
              <a:rPr lang="en-CA" sz="2000" dirty="0" smtClean="0">
                <a:latin typeface="Calibri" panose="020F0502020204030204" pitchFamily="34" charset="0"/>
              </a:rPr>
              <a:t>). </a:t>
            </a:r>
          </a:p>
          <a:p>
            <a:pPr marL="985838" lvl="1" indent="-268288">
              <a:lnSpc>
                <a:spcPct val="100000"/>
              </a:lnSpc>
              <a:spcBef>
                <a:spcPts val="0"/>
              </a:spcBef>
              <a:spcAft>
                <a:spcPts val="600"/>
              </a:spcAft>
              <a:buFont typeface="Arial" panose="020B0604020202020204" pitchFamily="34" charset="0"/>
              <a:buChar char="•"/>
            </a:pPr>
            <a:endParaRPr lang="en-CA" sz="2000" dirty="0">
              <a:latin typeface="Calibri" panose="020F0502020204030204" pitchFamily="34" charset="0"/>
            </a:endParaRPr>
          </a:p>
        </p:txBody>
      </p:sp>
      <p:pic>
        <p:nvPicPr>
          <p:cNvPr id="4" name="Picture 3" descr="ACILogo_text"/>
          <p:cNvPicPr/>
          <p:nvPr/>
        </p:nvPicPr>
        <p:blipFill>
          <a:blip r:embed="rId2">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589780"/>
            <a:ext cx="640080" cy="237744"/>
          </a:xfrm>
        </p:spPr>
        <p:txBody>
          <a:bodyPr/>
          <a:lstStyle/>
          <a:p>
            <a:fld id="{CA8D9AD5-F248-4919-864A-CFD76CC027D6}" type="slidenum">
              <a:rPr lang="en-CA" sz="1600" b="1" smtClean="0"/>
              <a:t>12</a:t>
            </a:fld>
            <a:endParaRPr lang="en-CA" sz="1600" b="1" dirty="0"/>
          </a:p>
        </p:txBody>
      </p:sp>
    </p:spTree>
    <p:extLst>
      <p:ext uri="{BB962C8B-B14F-4D97-AF65-F5344CB8AC3E}">
        <p14:creationId xmlns:p14="http://schemas.microsoft.com/office/powerpoint/2010/main" val="718561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465687"/>
            <a:ext cx="9509760" cy="1233424"/>
          </a:xfrm>
        </p:spPr>
        <p:txBody>
          <a:bodyPr>
            <a:normAutofit/>
          </a:bodyPr>
          <a:lstStyle/>
          <a:p>
            <a:pPr lvl="0"/>
            <a:r>
              <a:rPr lang="fr-CA" dirty="0" smtClean="0">
                <a:solidFill>
                  <a:schemeClr val="tx2"/>
                </a:solidFill>
                <a:latin typeface="Calibri" panose="020F0502020204030204" pitchFamily="34" charset="0"/>
              </a:rPr>
              <a:t>Comment </a:t>
            </a:r>
            <a:r>
              <a:rPr lang="fr-CA" dirty="0" smtClean="0">
                <a:solidFill>
                  <a:schemeClr val="tx2"/>
                </a:solidFill>
                <a:latin typeface="Calibri" panose="020F0502020204030204" pitchFamily="34" charset="0"/>
              </a:rPr>
              <a:t>les écrans sont-ils organisés?</a:t>
            </a:r>
            <a:endParaRPr lang="fr-CA"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noAutofit/>
          </a:bodyPr>
          <a:lstStyle/>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Un écran type se rattache à l’IAC ou à une composante d’une région et indique les valeurs mensuelles ou saisonnières standardisées, codées par couleur, plus une ligne noire continue représentant la moyenne mobile sur </a:t>
            </a:r>
            <a:r>
              <a:rPr lang="fr-CA" sz="2000" dirty="0">
                <a:latin typeface="Calibri" panose="020F0502020204030204" pitchFamily="34" charset="0"/>
              </a:rPr>
              <a:t>c</a:t>
            </a:r>
            <a:r>
              <a:rPr lang="fr-CA" sz="2000" dirty="0" smtClean="0">
                <a:latin typeface="Calibri" panose="020F0502020204030204" pitchFamily="34" charset="0"/>
              </a:rPr>
              <a:t>inq ans. </a:t>
            </a:r>
          </a:p>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L’écran supérieur représente la variable agrégée sélectionnée et les écrans inférieurs montrent les composantes ou les sous-régions. Cliquez sur l’un des sous-écrans et celui-ci s’élargira et se déplacera vers le haut.</a:t>
            </a:r>
          </a:p>
          <a:p>
            <a:pPr lvl="1">
              <a:lnSpc>
                <a:spcPct val="100000"/>
              </a:lnSpc>
              <a:spcBef>
                <a:spcPts val="0"/>
              </a:spcBef>
              <a:spcAft>
                <a:spcPts val="600"/>
              </a:spcAft>
              <a:buFont typeface="Arial" panose="020B0604020202020204" pitchFamily="34" charset="0"/>
              <a:buChar char="•"/>
            </a:pPr>
            <a:endParaRPr lang="fr-CA" dirty="0">
              <a:latin typeface="Calibri" panose="020F0502020204030204" pitchFamily="34" charset="0"/>
            </a:endParaRP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fr-CA" sz="1600" b="1" smtClean="0"/>
              <a:t>13</a:t>
            </a:fld>
            <a:endParaRPr lang="fr-CA" sz="1600" b="1" dirty="0"/>
          </a:p>
        </p:txBody>
      </p:sp>
    </p:spTree>
    <p:extLst>
      <p:ext uri="{BB962C8B-B14F-4D97-AF65-F5344CB8AC3E}">
        <p14:creationId xmlns:p14="http://schemas.microsoft.com/office/powerpoint/2010/main" val="2303140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465687"/>
            <a:ext cx="9509760" cy="1233424"/>
          </a:xfrm>
        </p:spPr>
        <p:txBody>
          <a:bodyPr>
            <a:normAutofit/>
          </a:bodyPr>
          <a:lstStyle/>
          <a:p>
            <a:pPr lvl="0"/>
            <a:r>
              <a:rPr lang="fr-CA" dirty="0" smtClean="0">
                <a:solidFill>
                  <a:schemeClr val="tx2"/>
                </a:solidFill>
                <a:latin typeface="Calibri" panose="020F0502020204030204" pitchFamily="34" charset="0"/>
              </a:rPr>
              <a:t>Comment </a:t>
            </a:r>
            <a:r>
              <a:rPr lang="fr-CA" dirty="0">
                <a:solidFill>
                  <a:schemeClr val="tx2"/>
                </a:solidFill>
                <a:latin typeface="Calibri" panose="020F0502020204030204" pitchFamily="34" charset="0"/>
              </a:rPr>
              <a:t>les écrans sont-ils organisés</a:t>
            </a:r>
            <a:r>
              <a:rPr lang="fr-CA" dirty="0" smtClean="0">
                <a:solidFill>
                  <a:schemeClr val="tx2"/>
                </a:solidFill>
                <a:latin typeface="Calibri" panose="020F0502020204030204" pitchFamily="34" charset="0"/>
              </a:rPr>
              <a:t>? </a:t>
            </a:r>
            <a:endParaRPr lang="en-CA" sz="1400"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noAutofit/>
          </a:bodyPr>
          <a:lstStyle/>
          <a:p>
            <a:pPr lvl="1">
              <a:lnSpc>
                <a:spcPct val="100000"/>
              </a:lnSpc>
              <a:spcBef>
                <a:spcPts val="0"/>
              </a:spcBef>
              <a:spcAft>
                <a:spcPts val="600"/>
              </a:spcAft>
              <a:buFont typeface="Arial" panose="020B0604020202020204" pitchFamily="34" charset="0"/>
              <a:buChar char="•"/>
            </a:pPr>
            <a:r>
              <a:rPr lang="fr-CA" sz="2400" dirty="0">
                <a:latin typeface="Calibri" panose="020F0502020204030204" pitchFamily="34" charset="0"/>
              </a:rPr>
              <a:t>Il y a 15 écrans qui illustrent </a:t>
            </a:r>
            <a:r>
              <a:rPr lang="fr-CA" sz="2400" dirty="0" smtClean="0">
                <a:latin typeface="Calibri" panose="020F0502020204030204" pitchFamily="34" charset="0"/>
              </a:rPr>
              <a:t>l’IAC </a:t>
            </a:r>
            <a:r>
              <a:rPr lang="fr-CA" sz="2400" dirty="0">
                <a:latin typeface="Calibri" panose="020F0502020204030204" pitchFamily="34" charset="0"/>
              </a:rPr>
              <a:t>pour 12 régions plus les États-Unis </a:t>
            </a:r>
            <a:r>
              <a:rPr lang="fr-CA" sz="2400" dirty="0" smtClean="0">
                <a:latin typeface="Calibri" panose="020F0502020204030204" pitchFamily="34" charset="0"/>
              </a:rPr>
              <a:t>continentaux, </a:t>
            </a:r>
            <a:r>
              <a:rPr lang="fr-CA" sz="2400" dirty="0">
                <a:latin typeface="Calibri" panose="020F0502020204030204" pitchFamily="34" charset="0"/>
              </a:rPr>
              <a:t>le Canada et les deux pays </a:t>
            </a:r>
            <a:r>
              <a:rPr lang="fr-CA" sz="2400" dirty="0" smtClean="0">
                <a:latin typeface="Calibri" panose="020F0502020204030204" pitchFamily="34" charset="0"/>
              </a:rPr>
              <a:t>réunis. </a:t>
            </a:r>
            <a:r>
              <a:rPr lang="fr-CA" sz="2400" dirty="0">
                <a:latin typeface="Calibri" panose="020F0502020204030204" pitchFamily="34" charset="0"/>
              </a:rPr>
              <a:t>Pour chacun d’entre eux, on compte une série de six écrans portant sur les composantes. </a:t>
            </a: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Au </a:t>
            </a:r>
            <a:r>
              <a:rPr lang="fr-CA" sz="2400" dirty="0">
                <a:latin typeface="Calibri" panose="020F0502020204030204" pitchFamily="34" charset="0"/>
              </a:rPr>
              <a:t>total, il y a donc plus d’une centaine </a:t>
            </a:r>
            <a:r>
              <a:rPr lang="fr-CA" sz="2400" dirty="0" smtClean="0">
                <a:latin typeface="Calibri" panose="020F0502020204030204" pitchFamily="34" charset="0"/>
              </a:rPr>
              <a:t>d’écrans. Vous pouvez les </a:t>
            </a:r>
            <a:r>
              <a:rPr lang="fr-CA" sz="2400" dirty="0">
                <a:latin typeface="Calibri" panose="020F0502020204030204" pitchFamily="34" charset="0"/>
              </a:rPr>
              <a:t>consulter en sélectionnant </a:t>
            </a:r>
            <a:r>
              <a:rPr lang="fr-CA" sz="2400" dirty="0">
                <a:solidFill>
                  <a:srgbClr val="FF0000"/>
                </a:solidFill>
                <a:latin typeface="Calibri" panose="020F0502020204030204" pitchFamily="34" charset="0"/>
                <a:hlinkClick r:id="rId2"/>
              </a:rPr>
              <a:t>Graphiques régionaux</a:t>
            </a:r>
            <a:r>
              <a:rPr lang="fr-CA" sz="2400" dirty="0">
                <a:solidFill>
                  <a:srgbClr val="FF0000"/>
                </a:solidFill>
                <a:latin typeface="Calibri" panose="020F0502020204030204" pitchFamily="34" charset="0"/>
              </a:rPr>
              <a:t> </a:t>
            </a:r>
            <a:r>
              <a:rPr lang="fr-CA" sz="2400" dirty="0">
                <a:latin typeface="Calibri" panose="020F0502020204030204" pitchFamily="34" charset="0"/>
              </a:rPr>
              <a:t>ou </a:t>
            </a:r>
            <a:r>
              <a:rPr lang="fr-CA" sz="2400" dirty="0">
                <a:solidFill>
                  <a:srgbClr val="FF0000"/>
                </a:solidFill>
                <a:latin typeface="Calibri" panose="020F0502020204030204" pitchFamily="34" charset="0"/>
                <a:hlinkClick r:id="rId3"/>
              </a:rPr>
              <a:t>Graphiques selon les composantes</a:t>
            </a:r>
            <a:r>
              <a:rPr lang="fr-CA" sz="2400" dirty="0">
                <a:solidFill>
                  <a:srgbClr val="FF0000"/>
                </a:solidFill>
                <a:latin typeface="Calibri" panose="020F0502020204030204" pitchFamily="34" charset="0"/>
              </a:rPr>
              <a:t> </a:t>
            </a:r>
            <a:r>
              <a:rPr lang="fr-CA" sz="2400" dirty="0">
                <a:latin typeface="Calibri" panose="020F0502020204030204" pitchFamily="34" charset="0"/>
              </a:rPr>
              <a:t>dans le menu EXPLOREZ et en utilisant les menus déroulants.</a:t>
            </a:r>
          </a:p>
          <a:p>
            <a:pPr lvl="1">
              <a:lnSpc>
                <a:spcPct val="100000"/>
              </a:lnSpc>
              <a:spcBef>
                <a:spcPts val="0"/>
              </a:spcBef>
              <a:spcAft>
                <a:spcPts val="600"/>
              </a:spcAft>
              <a:buFont typeface="Arial" panose="020B0604020202020204" pitchFamily="34" charset="0"/>
              <a:buChar char="•"/>
            </a:pPr>
            <a:endParaRPr lang="en-CA" sz="2000" dirty="0">
              <a:latin typeface="Calibri" panose="020F0502020204030204" pitchFamily="34" charset="0"/>
            </a:endParaRPr>
          </a:p>
          <a:p>
            <a:pPr lvl="1">
              <a:lnSpc>
                <a:spcPct val="100000"/>
              </a:lnSpc>
              <a:spcBef>
                <a:spcPts val="0"/>
              </a:spcBef>
              <a:spcAft>
                <a:spcPts val="600"/>
              </a:spcAft>
              <a:buFont typeface="Arial" panose="020B0604020202020204" pitchFamily="34" charset="0"/>
              <a:buChar char="•"/>
            </a:pPr>
            <a:endParaRPr lang="en-CA" sz="2000" dirty="0">
              <a:latin typeface="Calibri" panose="020F0502020204030204" pitchFamily="34" charset="0"/>
            </a:endParaRPr>
          </a:p>
        </p:txBody>
      </p:sp>
      <p:pic>
        <p:nvPicPr>
          <p:cNvPr id="4" name="Picture 3" descr="ACILogo_text"/>
          <p:cNvPicPr/>
          <p:nvPr/>
        </p:nvPicPr>
        <p:blipFill>
          <a:blip r:embed="rId4">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en-CA" sz="1600" b="1" smtClean="0"/>
              <a:t>14</a:t>
            </a:fld>
            <a:endParaRPr lang="en-CA" sz="1600" b="1" dirty="0"/>
          </a:p>
        </p:txBody>
      </p:sp>
    </p:spTree>
    <p:extLst>
      <p:ext uri="{BB962C8B-B14F-4D97-AF65-F5344CB8AC3E}">
        <p14:creationId xmlns:p14="http://schemas.microsoft.com/office/powerpoint/2010/main" val="2099486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465687"/>
            <a:ext cx="9509760" cy="1233424"/>
          </a:xfrm>
        </p:spPr>
        <p:txBody>
          <a:bodyPr>
            <a:normAutofit/>
          </a:bodyPr>
          <a:lstStyle/>
          <a:p>
            <a:pPr lvl="0"/>
            <a:r>
              <a:rPr lang="fr-CA" dirty="0" smtClean="0">
                <a:solidFill>
                  <a:schemeClr val="tx2"/>
                </a:solidFill>
                <a:latin typeface="Calibri" panose="020F0502020204030204" pitchFamily="34" charset="0"/>
              </a:rPr>
              <a:t>Exemples </a:t>
            </a:r>
            <a:r>
              <a:rPr lang="fr-CA" dirty="0" smtClean="0">
                <a:solidFill>
                  <a:schemeClr val="tx2"/>
                </a:solidFill>
                <a:latin typeface="Calibri" panose="020F0502020204030204" pitchFamily="34" charset="0"/>
              </a:rPr>
              <a:t>d’écrans s’appliquant aux États-Unis et au Canada réunis avec l’IAC et quelques régions</a:t>
            </a:r>
            <a:endParaRPr lang="fr-CA" dirty="0">
              <a:latin typeface="Calibri" panose="020F0502020204030204" pitchFamily="34" charset="0"/>
            </a:endParaRP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fr-CA" sz="1600" b="1" smtClean="0"/>
              <a:t>15</a:t>
            </a:fld>
            <a:endParaRPr lang="fr-CA" sz="16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08" y="1776407"/>
            <a:ext cx="4853803" cy="241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63777" y="4241354"/>
            <a:ext cx="5557838" cy="1569660"/>
          </a:xfrm>
          <a:prstGeom prst="rect">
            <a:avLst/>
          </a:prstGeom>
          <a:noFill/>
        </p:spPr>
        <p:txBody>
          <a:bodyPr wrap="square" rtlCol="0">
            <a:spAutoFit/>
          </a:bodyPr>
          <a:lstStyle/>
          <a:p>
            <a:r>
              <a:rPr lang="fr-CA" sz="1200" dirty="0" smtClean="0"/>
              <a:t>À noter que l’IAC pour les É.-U. et le Canada n’équivaut </a:t>
            </a:r>
            <a:r>
              <a:rPr lang="fr-CA" sz="1200" dirty="0"/>
              <a:t>pas </a:t>
            </a:r>
            <a:r>
              <a:rPr lang="fr-CA" sz="1200" dirty="0" smtClean="0"/>
              <a:t>à une </a:t>
            </a:r>
            <a:r>
              <a:rPr lang="fr-CA" sz="1200" dirty="0"/>
              <a:t>moyenne pondérée de l’IAC des deux pays</a:t>
            </a:r>
            <a:r>
              <a:rPr lang="fr-CA" sz="1200" dirty="0" smtClean="0"/>
              <a:t>. Les écarts-types doivent être calculés sur la totalité des données disponibles pour le lieu choisi. L’ensemble de </a:t>
            </a:r>
            <a:r>
              <a:rPr lang="fr-CA" sz="1200" dirty="0"/>
              <a:t>données </a:t>
            </a:r>
            <a:r>
              <a:rPr lang="fr-CA" sz="1200" dirty="0" smtClean="0"/>
              <a:t>pour </a:t>
            </a:r>
            <a:r>
              <a:rPr lang="fr-CA" sz="1200" dirty="0"/>
              <a:t>les É.-U. et le Canada réunis </a:t>
            </a:r>
            <a:r>
              <a:rPr lang="fr-CA" sz="1200" dirty="0" smtClean="0"/>
              <a:t>étant plus important que celui des É.-U. ou du Canada séparément, il produit des écarts-types plus faibles. La même remarque s’applique à un groupe de régions. Un plus faible diviseur produit des anomalies standardisées plus élevées. De même, la valeur </a:t>
            </a:r>
            <a:r>
              <a:rPr lang="fr-CA" sz="1200" dirty="0"/>
              <a:t>pour </a:t>
            </a:r>
            <a:r>
              <a:rPr lang="fr-CA" sz="1200" dirty="0" smtClean="0"/>
              <a:t>le Canada ou pour les </a:t>
            </a:r>
            <a:r>
              <a:rPr lang="fr-CA" sz="1200" dirty="0"/>
              <a:t>É.-U. </a:t>
            </a:r>
            <a:r>
              <a:rPr lang="fr-CA" sz="1200" dirty="0" smtClean="0"/>
              <a:t>n’équivaut </a:t>
            </a:r>
            <a:r>
              <a:rPr lang="fr-CA" sz="1200" dirty="0"/>
              <a:t>pas à la moyenne pondérée </a:t>
            </a:r>
            <a:r>
              <a:rPr lang="fr-CA" sz="1200" dirty="0" smtClean="0"/>
              <a:t>des valeurs de leurs régions.</a:t>
            </a:r>
            <a:endParaRPr lang="fr-CA" sz="1200" dirty="0"/>
          </a:p>
        </p:txBody>
      </p:sp>
      <p:sp>
        <p:nvSpPr>
          <p:cNvPr id="6" name="TextBox 5"/>
          <p:cNvSpPr txBox="1"/>
          <p:nvPr/>
        </p:nvSpPr>
        <p:spPr>
          <a:xfrm>
            <a:off x="3167743" y="1885950"/>
            <a:ext cx="1583871" cy="261610"/>
          </a:xfrm>
          <a:prstGeom prst="rect">
            <a:avLst/>
          </a:prstGeom>
          <a:solidFill>
            <a:schemeClr val="bg1"/>
          </a:solidFill>
        </p:spPr>
        <p:txBody>
          <a:bodyPr wrap="square" rtlCol="0">
            <a:spAutoFit/>
          </a:bodyPr>
          <a:lstStyle/>
          <a:p>
            <a:r>
              <a:rPr lang="fr-CA" sz="1050" b="1" dirty="0" smtClean="0"/>
              <a:t>États-Unis et Canada</a:t>
            </a:r>
            <a:endParaRPr lang="en-CA" sz="1050" b="1" dirty="0"/>
          </a:p>
        </p:txBody>
      </p:sp>
      <p:sp>
        <p:nvSpPr>
          <p:cNvPr id="7" name="TextBox 6"/>
          <p:cNvSpPr txBox="1"/>
          <p:nvPr/>
        </p:nvSpPr>
        <p:spPr>
          <a:xfrm>
            <a:off x="7903029" y="1894291"/>
            <a:ext cx="2179864" cy="261610"/>
          </a:xfrm>
          <a:prstGeom prst="rect">
            <a:avLst/>
          </a:prstGeom>
          <a:solidFill>
            <a:schemeClr val="bg1"/>
          </a:solidFill>
        </p:spPr>
        <p:txBody>
          <a:bodyPr wrap="square" rtlCol="0">
            <a:spAutoFit/>
          </a:bodyPr>
          <a:lstStyle/>
          <a:p>
            <a:r>
              <a:rPr lang="fr-CA" sz="1100" b="1" dirty="0" smtClean="0"/>
              <a:t>Pacifique du Sud-Ouest</a:t>
            </a:r>
            <a:endParaRPr lang="en-CA" sz="1100" b="1" dirty="0"/>
          </a:p>
        </p:txBody>
      </p:sp>
      <p:sp>
        <p:nvSpPr>
          <p:cNvPr id="10" name="TextBox 9"/>
          <p:cNvSpPr txBox="1"/>
          <p:nvPr/>
        </p:nvSpPr>
        <p:spPr>
          <a:xfrm>
            <a:off x="8131629" y="4194308"/>
            <a:ext cx="1812471" cy="261610"/>
          </a:xfrm>
          <a:prstGeom prst="rect">
            <a:avLst/>
          </a:prstGeom>
          <a:solidFill>
            <a:schemeClr val="bg1"/>
          </a:solidFill>
        </p:spPr>
        <p:txBody>
          <a:bodyPr wrap="square" rtlCol="0">
            <a:spAutoFit/>
          </a:bodyPr>
          <a:lstStyle/>
          <a:p>
            <a:r>
              <a:rPr lang="fr-CA" sz="1100" b="1" dirty="0" smtClean="0"/>
              <a:t>Atlantique du Centre-Est</a:t>
            </a:r>
            <a:endParaRPr lang="en-CA" sz="1100" b="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9530" y="1706811"/>
            <a:ext cx="3542113" cy="1950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530" y="4038165"/>
            <a:ext cx="3542113" cy="23043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21436" y="4194308"/>
            <a:ext cx="1722664" cy="276999"/>
          </a:xfrm>
          <a:prstGeom prst="rect">
            <a:avLst/>
          </a:prstGeom>
          <a:solidFill>
            <a:schemeClr val="bg1"/>
          </a:solidFill>
        </p:spPr>
        <p:txBody>
          <a:bodyPr wrap="square" rtlCol="0">
            <a:spAutoFit/>
          </a:bodyPr>
          <a:lstStyle/>
          <a:p>
            <a:r>
              <a:rPr lang="en-CA" sz="1200" b="1" dirty="0" smtClean="0"/>
              <a:t>For</a:t>
            </a:r>
            <a:r>
              <a:rPr lang="fr-CA" sz="1200" b="1" dirty="0" err="1" smtClean="0"/>
              <a:t>êts</a:t>
            </a:r>
            <a:r>
              <a:rPr lang="fr-CA" sz="1200" b="1" dirty="0" smtClean="0"/>
              <a:t> du Nord-Est</a:t>
            </a:r>
            <a:endParaRPr lang="en-CA" sz="1200" b="1" dirty="0"/>
          </a:p>
        </p:txBody>
      </p:sp>
    </p:spTree>
    <p:extLst>
      <p:ext uri="{BB962C8B-B14F-4D97-AF65-F5344CB8AC3E}">
        <p14:creationId xmlns:p14="http://schemas.microsoft.com/office/powerpoint/2010/main" val="3398779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465687"/>
            <a:ext cx="9509760" cy="1233424"/>
          </a:xfrm>
        </p:spPr>
        <p:txBody>
          <a:bodyPr>
            <a:normAutofit/>
          </a:bodyPr>
          <a:lstStyle/>
          <a:p>
            <a:pPr lvl="0"/>
            <a:r>
              <a:rPr lang="fr-CA" dirty="0" smtClean="0">
                <a:solidFill>
                  <a:schemeClr val="tx2"/>
                </a:solidFill>
                <a:latin typeface="Calibri" panose="020F0502020204030204" pitchFamily="34" charset="0"/>
              </a:rPr>
              <a:t>Suggestion </a:t>
            </a:r>
            <a:r>
              <a:rPr lang="fr-CA" dirty="0" smtClean="0">
                <a:solidFill>
                  <a:schemeClr val="tx2"/>
                </a:solidFill>
                <a:latin typeface="Calibri" panose="020F0502020204030204" pitchFamily="34" charset="0"/>
              </a:rPr>
              <a:t>d’exploration pour votre première visite </a:t>
            </a:r>
            <a:r>
              <a:rPr lang="fr-CA" dirty="0">
                <a:solidFill>
                  <a:schemeClr val="tx2"/>
                </a:solidFill>
                <a:latin typeface="Calibri" panose="020F0502020204030204" pitchFamily="34" charset="0"/>
              </a:rPr>
              <a:t> </a:t>
            </a:r>
          </a:p>
        </p:txBody>
      </p:sp>
      <p:sp>
        <p:nvSpPr>
          <p:cNvPr id="3" name="Content Placeholder 2"/>
          <p:cNvSpPr>
            <a:spLocks noGrp="1"/>
          </p:cNvSpPr>
          <p:nvPr>
            <p:ph idx="1"/>
          </p:nvPr>
        </p:nvSpPr>
        <p:spPr/>
        <p:txBody>
          <a:bodyPr>
            <a:noAutofit/>
          </a:bodyPr>
          <a:lstStyle/>
          <a:p>
            <a:pPr marL="728663" lvl="1" indent="-366713">
              <a:lnSpc>
                <a:spcPct val="100000"/>
              </a:lnSpc>
              <a:spcBef>
                <a:spcPts val="0"/>
              </a:spcBef>
              <a:spcAft>
                <a:spcPts val="600"/>
              </a:spcAft>
              <a:buFont typeface="+mj-lt"/>
              <a:buAutoNum type="arabicParenR"/>
            </a:pPr>
            <a:r>
              <a:rPr lang="en-CA" sz="2000" dirty="0" err="1" smtClean="0">
                <a:latin typeface="Calibri" panose="020F0502020204030204" pitchFamily="34" charset="0"/>
              </a:rPr>
              <a:t>Lisez</a:t>
            </a:r>
            <a:r>
              <a:rPr lang="en-CA" sz="2000" dirty="0" smtClean="0">
                <a:latin typeface="Calibri" panose="020F0502020204030204" pitchFamily="34" charset="0"/>
              </a:rPr>
              <a:t> le </a:t>
            </a:r>
            <a:r>
              <a:rPr lang="en-CA" sz="2000" u="sng" dirty="0" smtClean="0">
                <a:solidFill>
                  <a:srgbClr val="0070C0"/>
                </a:solidFill>
                <a:latin typeface="Calibri" panose="020F0502020204030204" pitchFamily="34" charset="0"/>
              </a:rPr>
              <a:t>Résumé</a:t>
            </a:r>
            <a:r>
              <a:rPr lang="en-CA" sz="2000" dirty="0" smtClean="0">
                <a:latin typeface="Calibri" panose="020F0502020204030204" pitchFamily="34" charset="0"/>
              </a:rPr>
              <a:t> </a:t>
            </a:r>
            <a:r>
              <a:rPr lang="en-CA" sz="2000" dirty="0" err="1" smtClean="0">
                <a:latin typeface="Calibri" panose="020F0502020204030204" pitchFamily="34" charset="0"/>
              </a:rPr>
              <a:t>dans</a:t>
            </a:r>
            <a:r>
              <a:rPr lang="en-CA" sz="2000" dirty="0" smtClean="0">
                <a:latin typeface="Calibri" panose="020F0502020204030204" pitchFamily="34" charset="0"/>
              </a:rPr>
              <a:t> le menu EN BREF.</a:t>
            </a:r>
            <a:endParaRPr lang="en-CA" sz="2000" dirty="0">
              <a:latin typeface="Calibri" panose="020F0502020204030204" pitchFamily="34" charset="0"/>
            </a:endParaRPr>
          </a:p>
          <a:p>
            <a:pPr marL="728663" lvl="1" indent="-366713">
              <a:lnSpc>
                <a:spcPct val="100000"/>
              </a:lnSpc>
              <a:spcBef>
                <a:spcPts val="0"/>
              </a:spcBef>
              <a:spcAft>
                <a:spcPts val="600"/>
              </a:spcAft>
              <a:buFont typeface="+mj-lt"/>
              <a:buAutoNum type="arabicParenR"/>
            </a:pPr>
            <a:r>
              <a:rPr lang="fr-CA" sz="2000" dirty="0">
                <a:latin typeface="Calibri" panose="020F0502020204030204" pitchFamily="34" charset="0"/>
              </a:rPr>
              <a:t>Commencez par les États-Unis et le Canada réunis et l’IAC agrégé, puis défilez la page pour comparer les États-Unis </a:t>
            </a:r>
            <a:r>
              <a:rPr lang="fr-CA" sz="2000" dirty="0" smtClean="0">
                <a:latin typeface="Calibri" panose="020F0502020204030204" pitchFamily="34" charset="0"/>
              </a:rPr>
              <a:t>continentaux </a:t>
            </a:r>
            <a:r>
              <a:rPr lang="fr-CA" sz="2000" dirty="0">
                <a:latin typeface="Calibri" panose="020F0502020204030204" pitchFamily="34" charset="0"/>
              </a:rPr>
              <a:t>avec le Canada et les 12 régions en sélectionnant </a:t>
            </a:r>
            <a:r>
              <a:rPr lang="fr-CA" sz="2000" u="sng" dirty="0">
                <a:solidFill>
                  <a:srgbClr val="0070C0"/>
                </a:solidFill>
                <a:latin typeface="Calibri" panose="020F0502020204030204" pitchFamily="34" charset="0"/>
              </a:rPr>
              <a:t>Graphiques </a:t>
            </a:r>
            <a:r>
              <a:rPr lang="fr-CA" sz="2000" u="sng" dirty="0" smtClean="0">
                <a:solidFill>
                  <a:srgbClr val="0070C0"/>
                </a:solidFill>
                <a:latin typeface="Calibri" panose="020F0502020204030204" pitchFamily="34" charset="0"/>
              </a:rPr>
              <a:t>régionaux</a:t>
            </a:r>
            <a:r>
              <a:rPr lang="fr-CA" sz="2000" dirty="0" smtClean="0">
                <a:latin typeface="Calibri" panose="020F0502020204030204" pitchFamily="34" charset="0"/>
              </a:rPr>
              <a:t> dans </a:t>
            </a:r>
            <a:r>
              <a:rPr lang="fr-CA" sz="2000" dirty="0">
                <a:latin typeface="Calibri" panose="020F0502020204030204" pitchFamily="34" charset="0"/>
              </a:rPr>
              <a:t>le menu </a:t>
            </a:r>
            <a:r>
              <a:rPr lang="fr-CA" sz="2000" dirty="0" smtClean="0">
                <a:latin typeface="Calibri" panose="020F0502020204030204" pitchFamily="34" charset="0"/>
              </a:rPr>
              <a:t>EXPLOREZ.</a:t>
            </a:r>
            <a:endParaRPr lang="en-CA" sz="2000" dirty="0">
              <a:latin typeface="Calibri" panose="020F0502020204030204" pitchFamily="34" charset="0"/>
            </a:endParaRPr>
          </a:p>
          <a:p>
            <a:pPr marL="728663" lvl="1" indent="-366713">
              <a:lnSpc>
                <a:spcPct val="100000"/>
              </a:lnSpc>
              <a:spcBef>
                <a:spcPts val="0"/>
              </a:spcBef>
              <a:spcAft>
                <a:spcPts val="600"/>
              </a:spcAft>
              <a:buFont typeface="+mj-lt"/>
              <a:buAutoNum type="arabicParenR"/>
            </a:pPr>
            <a:r>
              <a:rPr lang="fr-CA" sz="2000" dirty="0">
                <a:latin typeface="Calibri" panose="020F0502020204030204" pitchFamily="34" charset="0"/>
              </a:rPr>
              <a:t>Sélectionnez </a:t>
            </a:r>
            <a:r>
              <a:rPr lang="fr-CA" sz="2000" dirty="0">
                <a:solidFill>
                  <a:srgbClr val="FF0000"/>
                </a:solidFill>
                <a:latin typeface="Calibri" panose="020F0502020204030204" pitchFamily="34" charset="0"/>
                <a:hlinkClick r:id="rId2"/>
              </a:rPr>
              <a:t>Graphiques selon les composantes</a:t>
            </a:r>
            <a:r>
              <a:rPr lang="fr-CA" sz="2000" dirty="0">
                <a:solidFill>
                  <a:srgbClr val="FF0000"/>
                </a:solidFill>
                <a:latin typeface="Calibri" panose="020F0502020204030204" pitchFamily="34" charset="0"/>
              </a:rPr>
              <a:t> </a:t>
            </a:r>
            <a:r>
              <a:rPr lang="fr-CA" sz="2000" dirty="0">
                <a:latin typeface="Calibri" panose="020F0502020204030204" pitchFamily="34" charset="0"/>
              </a:rPr>
              <a:t>dans le menu </a:t>
            </a:r>
            <a:r>
              <a:rPr lang="fr-CA" sz="2000" dirty="0" smtClean="0">
                <a:latin typeface="Calibri" panose="020F0502020204030204" pitchFamily="34" charset="0"/>
              </a:rPr>
              <a:t>EXPLOREZ </a:t>
            </a:r>
            <a:r>
              <a:rPr lang="fr-CA" sz="2000" dirty="0">
                <a:latin typeface="Calibri" panose="020F0502020204030204" pitchFamily="34" charset="0"/>
              </a:rPr>
              <a:t>pour examiner les composantes pour les États-Unis et le Canada </a:t>
            </a:r>
            <a:r>
              <a:rPr lang="fr-CA" sz="2000" dirty="0" smtClean="0">
                <a:latin typeface="Calibri" panose="020F0502020204030204" pitchFamily="34" charset="0"/>
              </a:rPr>
              <a:t>réunis ou une région choisie</a:t>
            </a:r>
            <a:r>
              <a:rPr lang="en-CA" sz="2000" dirty="0" smtClean="0">
                <a:latin typeface="Calibri" panose="020F0502020204030204" pitchFamily="34" charset="0"/>
              </a:rPr>
              <a:t>.</a:t>
            </a:r>
            <a:endParaRPr lang="en-CA" sz="2000" dirty="0">
              <a:latin typeface="Calibri" panose="020F0502020204030204" pitchFamily="34" charset="0"/>
            </a:endParaRPr>
          </a:p>
          <a:p>
            <a:pPr marL="728663" lvl="1" indent="-366713">
              <a:lnSpc>
                <a:spcPct val="100000"/>
              </a:lnSpc>
              <a:spcBef>
                <a:spcPts val="0"/>
              </a:spcBef>
              <a:spcAft>
                <a:spcPts val="600"/>
              </a:spcAft>
              <a:buFont typeface="+mj-lt"/>
              <a:buAutoNum type="arabicParenR"/>
            </a:pPr>
            <a:r>
              <a:rPr lang="en-CA" sz="2000" dirty="0" err="1" smtClean="0">
                <a:latin typeface="Calibri" panose="020F0502020204030204" pitchFamily="34" charset="0"/>
              </a:rPr>
              <a:t>Sélectionnez</a:t>
            </a:r>
            <a:r>
              <a:rPr lang="en-CA" sz="2000" dirty="0" smtClean="0">
                <a:latin typeface="Calibri" panose="020F0502020204030204" pitchFamily="34" charset="0"/>
              </a:rPr>
              <a:t> les CARTES </a:t>
            </a:r>
            <a:r>
              <a:rPr lang="en-CA" sz="2000" dirty="0" err="1" smtClean="0">
                <a:latin typeface="Calibri" panose="020F0502020204030204" pitchFamily="34" charset="0"/>
              </a:rPr>
              <a:t>dans</a:t>
            </a:r>
            <a:r>
              <a:rPr lang="en-CA" sz="2000" dirty="0" smtClean="0">
                <a:latin typeface="Calibri" panose="020F0502020204030204" pitchFamily="34" charset="0"/>
              </a:rPr>
              <a:t> le menu EXPLOREZ pour </a:t>
            </a:r>
            <a:r>
              <a:rPr lang="en-CA" sz="2000" dirty="0" err="1" smtClean="0">
                <a:latin typeface="Calibri" panose="020F0502020204030204" pitchFamily="34" charset="0"/>
              </a:rPr>
              <a:t>voir</a:t>
            </a:r>
            <a:r>
              <a:rPr lang="en-CA" sz="2000" dirty="0" smtClean="0">
                <a:latin typeface="Calibri" panose="020F0502020204030204" pitchFamily="34" charset="0"/>
              </a:rPr>
              <a:t> </a:t>
            </a:r>
            <a:r>
              <a:rPr lang="en-CA" sz="2000" dirty="0" err="1" smtClean="0">
                <a:latin typeface="Calibri" panose="020F0502020204030204" pitchFamily="34" charset="0"/>
              </a:rPr>
              <a:t>une</a:t>
            </a:r>
            <a:r>
              <a:rPr lang="en-CA" sz="2000" dirty="0" smtClean="0">
                <a:latin typeface="Calibri" panose="020F0502020204030204" pitchFamily="34" charset="0"/>
              </a:rPr>
              <a:t> </a:t>
            </a:r>
            <a:r>
              <a:rPr lang="en-CA" sz="2000" dirty="0">
                <a:latin typeface="Calibri" panose="020F0502020204030204" pitchFamily="34" charset="0"/>
              </a:rPr>
              <a:t>animation de </a:t>
            </a:r>
            <a:r>
              <a:rPr lang="en-CA" sz="2000" dirty="0" err="1">
                <a:latin typeface="Calibri" panose="020F0502020204030204" pitchFamily="34" charset="0"/>
              </a:rPr>
              <a:t>ce</a:t>
            </a:r>
            <a:r>
              <a:rPr lang="en-CA" sz="2000" dirty="0">
                <a:latin typeface="Calibri" panose="020F0502020204030204" pitchFamily="34" charset="0"/>
              </a:rPr>
              <a:t> qui </a:t>
            </a:r>
            <a:r>
              <a:rPr lang="en-CA" sz="2000" dirty="0" err="1">
                <a:latin typeface="Calibri" panose="020F0502020204030204" pitchFamily="34" charset="0"/>
              </a:rPr>
              <a:t>est</a:t>
            </a:r>
            <a:r>
              <a:rPr lang="en-CA" sz="2000" dirty="0">
                <a:latin typeface="Calibri" panose="020F0502020204030204" pitchFamily="34" charset="0"/>
              </a:rPr>
              <a:t> </a:t>
            </a:r>
            <a:r>
              <a:rPr lang="en-CA" sz="2000" dirty="0" err="1">
                <a:latin typeface="Calibri" panose="020F0502020204030204" pitchFamily="34" charset="0"/>
              </a:rPr>
              <a:t>survenu</a:t>
            </a:r>
            <a:r>
              <a:rPr lang="en-CA" sz="2000" dirty="0">
                <a:latin typeface="Calibri" panose="020F0502020204030204" pitchFamily="34" charset="0"/>
              </a:rPr>
              <a:t> </a:t>
            </a:r>
            <a:r>
              <a:rPr lang="en-CA" sz="2000" dirty="0" err="1">
                <a:latin typeface="Calibri" panose="020F0502020204030204" pitchFamily="34" charset="0"/>
              </a:rPr>
              <a:t>dans</a:t>
            </a:r>
            <a:r>
              <a:rPr lang="en-CA" sz="2000" dirty="0">
                <a:latin typeface="Calibri" panose="020F0502020204030204" pitchFamily="34" charset="0"/>
              </a:rPr>
              <a:t> </a:t>
            </a:r>
            <a:r>
              <a:rPr lang="en-CA" sz="2000" dirty="0" err="1">
                <a:latin typeface="Calibri" panose="020F0502020204030204" pitchFamily="34" charset="0"/>
              </a:rPr>
              <a:t>toutes</a:t>
            </a:r>
            <a:r>
              <a:rPr lang="en-CA" sz="2000" dirty="0">
                <a:latin typeface="Calibri" panose="020F0502020204030204" pitchFamily="34" charset="0"/>
              </a:rPr>
              <a:t> les </a:t>
            </a:r>
            <a:r>
              <a:rPr lang="en-CA" sz="2000" dirty="0" err="1">
                <a:latin typeface="Calibri" panose="020F0502020204030204" pitchFamily="34" charset="0"/>
              </a:rPr>
              <a:t>régions</a:t>
            </a:r>
            <a:r>
              <a:rPr lang="en-CA" sz="2000" dirty="0">
                <a:latin typeface="Calibri" panose="020F0502020204030204" pitchFamily="34" charset="0"/>
              </a:rPr>
              <a:t> </a:t>
            </a:r>
            <a:r>
              <a:rPr lang="en-CA" sz="2000" dirty="0" err="1">
                <a:latin typeface="Calibri" panose="020F0502020204030204" pitchFamily="34" charset="0"/>
              </a:rPr>
              <a:t>selon</a:t>
            </a:r>
            <a:r>
              <a:rPr lang="en-CA" sz="2000" dirty="0">
                <a:latin typeface="Calibri" panose="020F0502020204030204" pitchFamily="34" charset="0"/>
              </a:rPr>
              <a:t> la </a:t>
            </a:r>
            <a:r>
              <a:rPr lang="en-CA" sz="2000" dirty="0" err="1">
                <a:latin typeface="Calibri" panose="020F0502020204030204" pitchFamily="34" charset="0"/>
              </a:rPr>
              <a:t>saison</a:t>
            </a:r>
            <a:r>
              <a:rPr lang="en-CA" sz="2000" dirty="0">
                <a:latin typeface="Calibri" panose="020F0502020204030204" pitchFamily="34" charset="0"/>
              </a:rPr>
              <a:t>, et </a:t>
            </a:r>
            <a:r>
              <a:rPr lang="en-CA" sz="2000" dirty="0" err="1" smtClean="0">
                <a:latin typeface="Calibri" panose="020F0502020204030204" pitchFamily="34" charset="0"/>
              </a:rPr>
              <a:t>ce</a:t>
            </a:r>
            <a:r>
              <a:rPr lang="en-CA" sz="2000" dirty="0" smtClean="0">
                <a:latin typeface="Calibri" panose="020F0502020204030204" pitchFamily="34" charset="0"/>
              </a:rPr>
              <a:t>, </a:t>
            </a:r>
            <a:r>
              <a:rPr lang="en-CA" sz="2000" dirty="0" err="1">
                <a:latin typeface="Calibri" panose="020F0502020204030204" pitchFamily="34" charset="0"/>
              </a:rPr>
              <a:t>depuis</a:t>
            </a:r>
            <a:r>
              <a:rPr lang="en-CA" sz="2000" dirty="0">
                <a:latin typeface="Calibri" panose="020F0502020204030204" pitchFamily="34" charset="0"/>
              </a:rPr>
              <a:t> 1961. </a:t>
            </a:r>
            <a:r>
              <a:rPr lang="en-CA" sz="2000" dirty="0" err="1" smtClean="0">
                <a:latin typeface="Calibri" panose="020F0502020204030204" pitchFamily="34" charset="0"/>
              </a:rPr>
              <a:t>Vous</a:t>
            </a:r>
            <a:r>
              <a:rPr lang="en-CA" sz="2000" dirty="0" smtClean="0">
                <a:latin typeface="Calibri" panose="020F0502020204030204" pitchFamily="34" charset="0"/>
              </a:rPr>
              <a:t> </a:t>
            </a:r>
            <a:r>
              <a:rPr lang="en-CA" sz="2000" dirty="0" err="1" smtClean="0">
                <a:latin typeface="Calibri" panose="020F0502020204030204" pitchFamily="34" charset="0"/>
              </a:rPr>
              <a:t>pouvez</a:t>
            </a:r>
            <a:r>
              <a:rPr lang="en-CA" sz="2000" dirty="0" smtClean="0">
                <a:latin typeface="Calibri" panose="020F0502020204030204" pitchFamily="34" charset="0"/>
              </a:rPr>
              <a:t> </a:t>
            </a:r>
            <a:r>
              <a:rPr lang="en-CA" sz="2000" dirty="0" err="1" smtClean="0">
                <a:latin typeface="Calibri" panose="020F0502020204030204" pitchFamily="34" charset="0"/>
              </a:rPr>
              <a:t>aussi</a:t>
            </a:r>
            <a:r>
              <a:rPr lang="en-CA" sz="2000" dirty="0" smtClean="0">
                <a:latin typeface="Calibri" panose="020F0502020204030204" pitchFamily="34" charset="0"/>
              </a:rPr>
              <a:t> </a:t>
            </a:r>
            <a:r>
              <a:rPr lang="en-CA" sz="2000" dirty="0" err="1" smtClean="0">
                <a:latin typeface="Calibri" panose="020F0502020204030204" pitchFamily="34" charset="0"/>
              </a:rPr>
              <a:t>choisir</a:t>
            </a:r>
            <a:r>
              <a:rPr lang="en-CA" sz="2000" dirty="0" smtClean="0">
                <a:latin typeface="Calibri" panose="020F0502020204030204" pitchFamily="34" charset="0"/>
              </a:rPr>
              <a:t> </a:t>
            </a:r>
            <a:r>
              <a:rPr lang="en-CA" sz="2000" dirty="0" err="1" smtClean="0">
                <a:latin typeface="Calibri" panose="020F0502020204030204" pitchFamily="34" charset="0"/>
              </a:rPr>
              <a:t>une</a:t>
            </a:r>
            <a:r>
              <a:rPr lang="en-CA" sz="2000" dirty="0" smtClean="0">
                <a:latin typeface="Calibri" panose="020F0502020204030204" pitchFamily="34" charset="0"/>
              </a:rPr>
              <a:t> </a:t>
            </a:r>
            <a:r>
              <a:rPr lang="en-CA" sz="2000" dirty="0" err="1" smtClean="0">
                <a:latin typeface="Calibri" panose="020F0502020204030204" pitchFamily="34" charset="0"/>
              </a:rPr>
              <a:t>composante</a:t>
            </a:r>
            <a:r>
              <a:rPr lang="en-CA" sz="2000" dirty="0" smtClean="0">
                <a:latin typeface="Calibri" panose="020F0502020204030204" pitchFamily="34" charset="0"/>
              </a:rPr>
              <a:t> </a:t>
            </a:r>
            <a:r>
              <a:rPr lang="en-CA" sz="2000" dirty="0" err="1" smtClean="0">
                <a:latin typeface="Calibri" panose="020F0502020204030204" pitchFamily="34" charset="0"/>
              </a:rPr>
              <a:t>ou</a:t>
            </a:r>
            <a:r>
              <a:rPr lang="en-CA" sz="2000" dirty="0" smtClean="0">
                <a:latin typeface="Calibri" panose="020F0502020204030204" pitchFamily="34" charset="0"/>
              </a:rPr>
              <a:t> des </a:t>
            </a:r>
            <a:r>
              <a:rPr lang="en-CA" sz="2000" dirty="0" err="1" smtClean="0">
                <a:latin typeface="Calibri" panose="020F0502020204030204" pitchFamily="34" charset="0"/>
              </a:rPr>
              <a:t>totaux</a:t>
            </a:r>
            <a:r>
              <a:rPr lang="en-CA" sz="2000" dirty="0" smtClean="0">
                <a:latin typeface="Calibri" panose="020F0502020204030204" pitchFamily="34" charset="0"/>
              </a:rPr>
              <a:t> pour les </a:t>
            </a:r>
            <a:r>
              <a:rPr lang="en-CA" sz="2000" dirty="0" err="1" smtClean="0">
                <a:latin typeface="Calibri" panose="020F0502020204030204" pitchFamily="34" charset="0"/>
              </a:rPr>
              <a:t>États</a:t>
            </a:r>
            <a:r>
              <a:rPr lang="en-CA" sz="2000" dirty="0" smtClean="0">
                <a:latin typeface="Calibri" panose="020F0502020204030204" pitchFamily="34" charset="0"/>
              </a:rPr>
              <a:t>-Unis et(</a:t>
            </a:r>
            <a:r>
              <a:rPr lang="en-CA" sz="2000" dirty="0" err="1" smtClean="0">
                <a:latin typeface="Calibri" panose="020F0502020204030204" pitchFamily="34" charset="0"/>
              </a:rPr>
              <a:t>ou</a:t>
            </a:r>
            <a:r>
              <a:rPr lang="en-CA" sz="2000" dirty="0" smtClean="0">
                <a:latin typeface="Calibri" panose="020F0502020204030204" pitchFamily="34" charset="0"/>
              </a:rPr>
              <a:t>) le Canada pour fins </a:t>
            </a:r>
            <a:r>
              <a:rPr lang="en-CA" sz="2000" dirty="0" err="1" smtClean="0">
                <a:latin typeface="Calibri" panose="020F0502020204030204" pitchFamily="34" charset="0"/>
              </a:rPr>
              <a:t>d’animation</a:t>
            </a:r>
            <a:r>
              <a:rPr lang="en-CA" sz="2000" dirty="0" smtClean="0">
                <a:latin typeface="Calibri" panose="020F0502020204030204" pitchFamily="34" charset="0"/>
              </a:rPr>
              <a:t>.</a:t>
            </a: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fr-CA" sz="1600" b="1" smtClean="0"/>
              <a:t>16</a:t>
            </a:fld>
            <a:endParaRPr lang="fr-CA" sz="1600" b="1" dirty="0"/>
          </a:p>
        </p:txBody>
      </p:sp>
    </p:spTree>
    <p:extLst>
      <p:ext uri="{BB962C8B-B14F-4D97-AF65-F5344CB8AC3E}">
        <p14:creationId xmlns:p14="http://schemas.microsoft.com/office/powerpoint/2010/main" val="2276188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882" y="80332"/>
            <a:ext cx="9509760" cy="1233424"/>
          </a:xfrm>
        </p:spPr>
        <p:txBody>
          <a:bodyPr>
            <a:normAutofit/>
          </a:bodyPr>
          <a:lstStyle/>
          <a:p>
            <a:pPr lvl="0"/>
            <a:r>
              <a:rPr lang="fr-CA" dirty="0" smtClean="0">
                <a:solidFill>
                  <a:schemeClr val="tx2"/>
                </a:solidFill>
                <a:latin typeface="Calibri" panose="020F0502020204030204" pitchFamily="34" charset="0"/>
              </a:rPr>
              <a:t>Suggestion </a:t>
            </a:r>
            <a:r>
              <a:rPr lang="fr-CA" dirty="0">
                <a:solidFill>
                  <a:schemeClr val="tx2"/>
                </a:solidFill>
                <a:latin typeface="Calibri" panose="020F0502020204030204" pitchFamily="34" charset="0"/>
              </a:rPr>
              <a:t>d’exploration pour votre première </a:t>
            </a:r>
            <a:r>
              <a:rPr lang="fr-CA" dirty="0" smtClean="0">
                <a:solidFill>
                  <a:schemeClr val="tx2"/>
                </a:solidFill>
                <a:latin typeface="Calibri" panose="020F0502020204030204" pitchFamily="34" charset="0"/>
              </a:rPr>
              <a:t>visite </a:t>
            </a:r>
            <a:endParaRPr lang="fr-CA" sz="2400" dirty="0">
              <a:solidFill>
                <a:schemeClr val="tx2"/>
              </a:solidFill>
              <a:latin typeface="Calibri" panose="020F0502020204030204" pitchFamily="34" charset="0"/>
            </a:endParaRPr>
          </a:p>
        </p:txBody>
      </p:sp>
      <p:sp>
        <p:nvSpPr>
          <p:cNvPr id="3" name="Content Placeholder 2"/>
          <p:cNvSpPr>
            <a:spLocks noGrp="1"/>
          </p:cNvSpPr>
          <p:nvPr>
            <p:ph idx="1"/>
          </p:nvPr>
        </p:nvSpPr>
        <p:spPr>
          <a:xfrm>
            <a:off x="1354181" y="1318221"/>
            <a:ext cx="9509760" cy="4127627"/>
          </a:xfrm>
        </p:spPr>
        <p:txBody>
          <a:bodyPr>
            <a:noAutofit/>
          </a:bodyPr>
          <a:lstStyle/>
          <a:p>
            <a:pPr marL="708025" lvl="1" indent="-350838">
              <a:lnSpc>
                <a:spcPct val="100000"/>
              </a:lnSpc>
              <a:spcBef>
                <a:spcPts val="0"/>
              </a:spcBef>
              <a:spcAft>
                <a:spcPts val="600"/>
              </a:spcAft>
              <a:buNone/>
            </a:pPr>
            <a:r>
              <a:rPr lang="fr-CA" sz="2000" dirty="0" smtClean="0">
                <a:latin typeface="Calibri" panose="020F0502020204030204" pitchFamily="34" charset="0"/>
              </a:rPr>
              <a:t>5)	Après avoir fait une courte visite des régions ou des composantes, vous pourriez vouloir prendre connaissance des explications dans les autres sections du site Web ou consulter à nouveau certains écrans.</a:t>
            </a:r>
            <a:endParaRPr lang="fr-CA" sz="2000" strike="sngStrike" dirty="0" smtClean="0">
              <a:latin typeface="Calibri" panose="020F0502020204030204" pitchFamily="34" charset="0"/>
            </a:endParaRPr>
          </a:p>
          <a:p>
            <a:pPr marL="1028065" lvl="2" indent="-350838">
              <a:lnSpc>
                <a:spcPct val="100000"/>
              </a:lnSpc>
              <a:spcBef>
                <a:spcPts val="0"/>
              </a:spcBef>
              <a:spcAft>
                <a:spcPts val="600"/>
              </a:spcAft>
              <a:buFont typeface="Arial" panose="020B0604020202020204" pitchFamily="34" charset="0"/>
              <a:buChar char="•"/>
            </a:pPr>
            <a:r>
              <a:rPr lang="fr-CA" sz="1800" dirty="0" smtClean="0">
                <a:latin typeface="Calibri" panose="020F0502020204030204" pitchFamily="34" charset="0"/>
              </a:rPr>
              <a:t>Vous trouverez de plus amples renseignements relatifs à la méthode dans le document </a:t>
            </a:r>
            <a:r>
              <a:rPr lang="fr-CA" sz="1800" dirty="0" smtClean="0">
                <a:solidFill>
                  <a:srgbClr val="FF0000"/>
                </a:solidFill>
                <a:latin typeface="Calibri" panose="020F0502020204030204" pitchFamily="34" charset="0"/>
                <a:hlinkClick r:id="rId2"/>
              </a:rPr>
              <a:t>Développement et conception</a:t>
            </a:r>
            <a:r>
              <a:rPr lang="fr-CA" sz="1800" dirty="0" smtClean="0">
                <a:solidFill>
                  <a:srgbClr val="FF0000"/>
                </a:solidFill>
                <a:latin typeface="Calibri" panose="020F0502020204030204" pitchFamily="34" charset="0"/>
              </a:rPr>
              <a:t> </a:t>
            </a:r>
            <a:r>
              <a:rPr lang="fr-CA" sz="1800" dirty="0" smtClean="0">
                <a:latin typeface="Calibri" panose="020F0502020204030204" pitchFamily="34" charset="0"/>
              </a:rPr>
              <a:t>dans le menu EN BREF. </a:t>
            </a:r>
          </a:p>
          <a:p>
            <a:pPr marL="1028065" lvl="2" indent="-350838">
              <a:lnSpc>
                <a:spcPct val="100000"/>
              </a:lnSpc>
              <a:spcBef>
                <a:spcPts val="0"/>
              </a:spcBef>
              <a:spcAft>
                <a:spcPts val="600"/>
              </a:spcAft>
              <a:buFont typeface="Arial" panose="020B0604020202020204" pitchFamily="34" charset="0"/>
              <a:buChar char="•"/>
            </a:pPr>
            <a:r>
              <a:rPr lang="fr-CA" sz="1800" dirty="0" smtClean="0">
                <a:latin typeface="Calibri" panose="020F0502020204030204" pitchFamily="34" charset="0"/>
              </a:rPr>
              <a:t>Des exemples numériques sont donnés dans le document </a:t>
            </a:r>
            <a:r>
              <a:rPr lang="fr-CA" sz="1800" dirty="0" smtClean="0">
                <a:solidFill>
                  <a:srgbClr val="FF0000"/>
                </a:solidFill>
                <a:latin typeface="Calibri" panose="020F0502020204030204" pitchFamily="34" charset="0"/>
                <a:hlinkClick r:id="rId3"/>
              </a:rPr>
              <a:t>Échantillons de calculs</a:t>
            </a:r>
            <a:r>
              <a:rPr lang="fr-CA" sz="1800" dirty="0" smtClean="0">
                <a:solidFill>
                  <a:srgbClr val="FF0000"/>
                </a:solidFill>
                <a:latin typeface="Calibri" panose="020F0502020204030204" pitchFamily="34" charset="0"/>
              </a:rPr>
              <a:t> </a:t>
            </a:r>
            <a:r>
              <a:rPr lang="fr-CA" sz="1800" dirty="0" smtClean="0">
                <a:latin typeface="Calibri" panose="020F0502020204030204" pitchFamily="34" charset="0"/>
              </a:rPr>
              <a:t>que vous trouverez dans le menu EN BREF. Ces exemples peuvent vous être utiles lorsque vous avez une question au sujet d’un calcul indiciel pour une composante particulière.</a:t>
            </a:r>
          </a:p>
          <a:p>
            <a:pPr marL="1028065" lvl="2" indent="-350838">
              <a:lnSpc>
                <a:spcPct val="100000"/>
              </a:lnSpc>
              <a:spcBef>
                <a:spcPts val="0"/>
              </a:spcBef>
              <a:spcAft>
                <a:spcPts val="600"/>
              </a:spcAft>
              <a:buFont typeface="Arial" panose="020B0604020202020204" pitchFamily="34" charset="0"/>
              <a:buChar char="•"/>
            </a:pPr>
            <a:r>
              <a:rPr lang="fr-CA" sz="1800" dirty="0" smtClean="0">
                <a:latin typeface="Calibri" panose="020F0502020204030204" pitchFamily="34" charset="0"/>
              </a:rPr>
              <a:t>Dans le menu DONNÉES, vous pouvez télécharger des données afin d’approfondir votre analyse. Pour plus de détails, voir la page </a:t>
            </a:r>
            <a:r>
              <a:rPr lang="fr-CA" sz="1800" dirty="0" smtClean="0">
                <a:solidFill>
                  <a:srgbClr val="FF0000"/>
                </a:solidFill>
                <a:latin typeface="Calibri" panose="020F0502020204030204" pitchFamily="34" charset="0"/>
                <a:hlinkClick r:id="rId4"/>
              </a:rPr>
              <a:t>Téléchargement de données</a:t>
            </a:r>
            <a:r>
              <a:rPr lang="fr-CA" sz="1800" dirty="0" smtClean="0">
                <a:latin typeface="Calibri" panose="020F0502020204030204" pitchFamily="34" charset="0"/>
              </a:rPr>
              <a:t>. </a:t>
            </a:r>
          </a:p>
        </p:txBody>
      </p:sp>
      <p:pic>
        <p:nvPicPr>
          <p:cNvPr id="4" name="Picture 3" descr="ACILogo_text"/>
          <p:cNvPicPr/>
          <p:nvPr/>
        </p:nvPicPr>
        <p:blipFill>
          <a:blip r:embed="rId5">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fr-CA" sz="1600" b="1" smtClean="0"/>
              <a:t>17</a:t>
            </a:fld>
            <a:endParaRPr lang="fr-CA" sz="1600" b="1" dirty="0"/>
          </a:p>
        </p:txBody>
      </p:sp>
    </p:spTree>
    <p:extLst>
      <p:ext uri="{BB962C8B-B14F-4D97-AF65-F5344CB8AC3E}">
        <p14:creationId xmlns:p14="http://schemas.microsoft.com/office/powerpoint/2010/main" val="2666157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31" y="465687"/>
            <a:ext cx="9509760" cy="1233424"/>
          </a:xfrm>
        </p:spPr>
        <p:txBody>
          <a:bodyPr>
            <a:normAutofit/>
          </a:bodyPr>
          <a:lstStyle/>
          <a:p>
            <a:pPr lvl="0"/>
            <a:r>
              <a:rPr lang="fr-CA" smtClean="0">
                <a:solidFill>
                  <a:schemeClr val="tx2"/>
                </a:solidFill>
                <a:latin typeface="Calibri" panose="020F0502020204030204" pitchFamily="34" charset="0"/>
              </a:rPr>
              <a:t>Suggestion </a:t>
            </a:r>
            <a:r>
              <a:rPr lang="fr-CA" dirty="0">
                <a:solidFill>
                  <a:schemeClr val="tx2"/>
                </a:solidFill>
                <a:latin typeface="Calibri" panose="020F0502020204030204" pitchFamily="34" charset="0"/>
              </a:rPr>
              <a:t>d’exploration pour votre première visite </a:t>
            </a:r>
            <a:endParaRPr lang="en-CA" sz="2000"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noAutofit/>
          </a:bodyPr>
          <a:lstStyle/>
          <a:p>
            <a:pPr marL="708025" lvl="1" indent="-350838">
              <a:lnSpc>
                <a:spcPct val="100000"/>
              </a:lnSpc>
              <a:spcBef>
                <a:spcPts val="0"/>
              </a:spcBef>
              <a:spcAft>
                <a:spcPts val="600"/>
              </a:spcAft>
              <a:buNone/>
            </a:pPr>
            <a:r>
              <a:rPr lang="en-CA" sz="2400" dirty="0">
                <a:latin typeface="Calibri" panose="020F0502020204030204" pitchFamily="34" charset="0"/>
              </a:rPr>
              <a:t>6</a:t>
            </a:r>
            <a:r>
              <a:rPr lang="en-CA" sz="2800" dirty="0" smtClean="0">
                <a:latin typeface="Calibri" panose="020F0502020204030204" pitchFamily="34" charset="0"/>
              </a:rPr>
              <a:t>)</a:t>
            </a:r>
            <a:r>
              <a:rPr lang="en-CA" sz="2800" dirty="0">
                <a:latin typeface="Calibri" panose="020F0502020204030204" pitchFamily="34" charset="0"/>
              </a:rPr>
              <a:t>	</a:t>
            </a:r>
            <a:r>
              <a:rPr lang="fr-CA" sz="2400" dirty="0">
                <a:latin typeface="Calibri" panose="020F0502020204030204" pitchFamily="34" charset="0"/>
              </a:rPr>
              <a:t>Nous vous invitons à nous faire part de vos commentaires et suggestions en nous écrivant à </a:t>
            </a:r>
            <a:r>
              <a:rPr lang="en-CA" sz="2400" dirty="0">
                <a:solidFill>
                  <a:srgbClr val="FF0000"/>
                </a:solidFill>
                <a:latin typeface="Calibri" panose="020F0502020204030204" pitchFamily="34" charset="0"/>
                <a:hlinkClick r:id="rId2"/>
              </a:rPr>
              <a:t>info@actuariesclimateindex.org</a:t>
            </a:r>
            <a:r>
              <a:rPr lang="fr-CA" sz="2400" dirty="0">
                <a:solidFill>
                  <a:schemeClr val="tx1"/>
                </a:solidFill>
                <a:latin typeface="Calibri" panose="020F0502020204030204" pitchFamily="34" charset="0"/>
              </a:rPr>
              <a:t>.</a:t>
            </a:r>
          </a:p>
          <a:p>
            <a:pPr marL="719138" lvl="1" indent="0">
              <a:lnSpc>
                <a:spcPct val="100000"/>
              </a:lnSpc>
              <a:spcBef>
                <a:spcPts val="0"/>
              </a:spcBef>
              <a:spcAft>
                <a:spcPts val="600"/>
              </a:spcAft>
              <a:buNone/>
            </a:pPr>
            <a:r>
              <a:rPr lang="fr-CA" sz="2400" dirty="0" smtClean="0">
                <a:latin typeface="Calibri" panose="020F0502020204030204" pitchFamily="34" charset="0"/>
              </a:rPr>
              <a:t>Si </a:t>
            </a:r>
            <a:r>
              <a:rPr lang="fr-CA" sz="2400" dirty="0">
                <a:latin typeface="Calibri" panose="020F0502020204030204" pitchFamily="34" charset="0"/>
              </a:rPr>
              <a:t>des résultats inattendus apparaissent, vous pouvez taper un mot-clé </a:t>
            </a:r>
            <a:r>
              <a:rPr lang="fr-CA" sz="2400" dirty="0" smtClean="0">
                <a:latin typeface="Calibri" panose="020F0502020204030204" pitchFamily="34" charset="0"/>
              </a:rPr>
              <a:t>dans la fonction RECHERCHER dans le coin droit supérieur du site Web. </a:t>
            </a:r>
            <a:r>
              <a:rPr lang="fr-CA" sz="2400" dirty="0">
                <a:latin typeface="Calibri" panose="020F0502020204030204" pitchFamily="34" charset="0"/>
              </a:rPr>
              <a:t>Vous pouvez aussi envoyer un courriel à l’adresse ci-dessus. </a:t>
            </a:r>
            <a:endParaRPr lang="fr-CA" sz="2400" dirty="0">
              <a:solidFill>
                <a:srgbClr val="C00000"/>
              </a:solidFill>
              <a:latin typeface="Calibri" panose="020F0502020204030204" pitchFamily="34" charset="0"/>
            </a:endParaRP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en-CA" sz="1600" b="1" smtClean="0"/>
              <a:t>18</a:t>
            </a:fld>
            <a:endParaRPr lang="en-CA" sz="1600" b="1" dirty="0"/>
          </a:p>
        </p:txBody>
      </p:sp>
    </p:spTree>
    <p:extLst>
      <p:ext uri="{BB962C8B-B14F-4D97-AF65-F5344CB8AC3E}">
        <p14:creationId xmlns:p14="http://schemas.microsoft.com/office/powerpoint/2010/main" val="2885538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91" y="206103"/>
            <a:ext cx="9509760" cy="1233424"/>
          </a:xfrm>
        </p:spPr>
        <p:txBody>
          <a:bodyPr>
            <a:normAutofit/>
          </a:bodyPr>
          <a:lstStyle/>
          <a:p>
            <a:pPr lvl="0"/>
            <a:r>
              <a:rPr lang="fr-CA" sz="3600" dirty="0" smtClean="0">
                <a:solidFill>
                  <a:schemeClr val="tx2"/>
                </a:solidFill>
                <a:latin typeface="Calibri" panose="020F0502020204030204" pitchFamily="34" charset="0"/>
              </a:rPr>
              <a:t>Qu’est-ce </a:t>
            </a:r>
            <a:r>
              <a:rPr lang="fr-CA" sz="3600" dirty="0" smtClean="0">
                <a:solidFill>
                  <a:schemeClr val="tx2"/>
                </a:solidFill>
                <a:latin typeface="Calibri" panose="020F0502020204030204" pitchFamily="34" charset="0"/>
              </a:rPr>
              <a:t>que l’Indice actuariel climatique? </a:t>
            </a:r>
            <a:endParaRPr lang="fr-CA" sz="3600" dirty="0">
              <a:solidFill>
                <a:schemeClr val="tx2"/>
              </a:solidFill>
              <a:latin typeface="Calibri" panose="020F0502020204030204" pitchFamily="34" charset="0"/>
            </a:endParaRPr>
          </a:p>
        </p:txBody>
      </p:sp>
      <p:sp>
        <p:nvSpPr>
          <p:cNvPr id="3" name="Content Placeholder 2"/>
          <p:cNvSpPr>
            <a:spLocks noGrp="1"/>
          </p:cNvSpPr>
          <p:nvPr>
            <p:ph idx="1"/>
          </p:nvPr>
        </p:nvSpPr>
        <p:spPr>
          <a:xfrm>
            <a:off x="1341120" y="1901953"/>
            <a:ext cx="9509760" cy="2782590"/>
          </a:xfrm>
        </p:spPr>
        <p:txBody>
          <a:bodyPr>
            <a:normAutofit/>
          </a:bodyPr>
          <a:lstStyle/>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L’Indice actuariel </a:t>
            </a:r>
            <a:r>
              <a:rPr lang="fr-CA" sz="2000" dirty="0" err="1" smtClean="0">
                <a:latin typeface="Calibri" panose="020F0502020204030204" pitchFamily="34" charset="0"/>
              </a:rPr>
              <a:t>climatique</a:t>
            </a:r>
            <a:r>
              <a:rPr lang="fr-CA" sz="2000" baseline="30000" dirty="0" err="1" smtClean="0">
                <a:latin typeface="Calibri" panose="020F0502020204030204" pitchFamily="34" charset="0"/>
              </a:rPr>
              <a:t>TM</a:t>
            </a:r>
            <a:r>
              <a:rPr lang="fr-CA" sz="2000" dirty="0" smtClean="0">
                <a:latin typeface="Calibri" panose="020F0502020204030204" pitchFamily="34" charset="0"/>
              </a:rPr>
              <a:t> (IAC) est un indice des risques climatiques, à l’exemple de l’indice des prix à la consommation qui surveille les variations du prix d’un panier de biens et services types au fil du temps.</a:t>
            </a:r>
          </a:p>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Les actuaires mesurent et gèrent de nombreux types de risques. Ainsi, l’IAC mesure les risques climatiques sur la base d’un panier d’événements climatiques extrêmes et de variations du niveau de la mer. </a:t>
            </a:r>
          </a:p>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L’augmentation des valeurs de l’indice indique un nombre </a:t>
            </a:r>
            <a:r>
              <a:rPr lang="fr-CA" sz="2000" dirty="0">
                <a:latin typeface="Calibri" panose="020F0502020204030204" pitchFamily="34" charset="0"/>
              </a:rPr>
              <a:t>croissant d’événements climatiques extrêmes.</a:t>
            </a:r>
            <a:endParaRPr lang="fr-CA" sz="2000" strike="sngStrike" dirty="0">
              <a:latin typeface="Calibri" panose="020F0502020204030204" pitchFamily="34" charset="0"/>
            </a:endParaRP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585918"/>
            <a:ext cx="640080" cy="237744"/>
          </a:xfrm>
        </p:spPr>
        <p:txBody>
          <a:bodyPr/>
          <a:lstStyle/>
          <a:p>
            <a:fld id="{CA8D9AD5-F248-4919-864A-CFD76CC027D6}" type="slidenum">
              <a:rPr lang="fr-CA" sz="1600" b="1" smtClean="0"/>
              <a:t>2</a:t>
            </a:fld>
            <a:endParaRPr lang="fr-CA" sz="1600" b="1" dirty="0"/>
          </a:p>
        </p:txBody>
      </p:sp>
    </p:spTree>
    <p:extLst>
      <p:ext uri="{BB962C8B-B14F-4D97-AF65-F5344CB8AC3E}">
        <p14:creationId xmlns:p14="http://schemas.microsoft.com/office/powerpoint/2010/main" val="2992312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449" y="140788"/>
            <a:ext cx="9509760" cy="1233424"/>
          </a:xfrm>
        </p:spPr>
        <p:txBody>
          <a:bodyPr>
            <a:normAutofit/>
          </a:bodyPr>
          <a:lstStyle/>
          <a:p>
            <a:pPr lvl="0"/>
            <a:r>
              <a:rPr lang="fr-CA" sz="3600" dirty="0" smtClean="0">
                <a:solidFill>
                  <a:schemeClr val="tx2"/>
                </a:solidFill>
                <a:latin typeface="Calibri" panose="020F0502020204030204" pitchFamily="34" charset="0"/>
              </a:rPr>
              <a:t>Qu’est-ce </a:t>
            </a:r>
            <a:r>
              <a:rPr lang="fr-CA" sz="3600" dirty="0" smtClean="0">
                <a:solidFill>
                  <a:schemeClr val="tx2"/>
                </a:solidFill>
                <a:latin typeface="Calibri" panose="020F0502020204030204" pitchFamily="34" charset="0"/>
              </a:rPr>
              <a:t>que l’Indice </a:t>
            </a:r>
            <a:r>
              <a:rPr lang="fr-CA" sz="3600" dirty="0">
                <a:solidFill>
                  <a:schemeClr val="tx2"/>
                </a:solidFill>
                <a:latin typeface="Calibri" panose="020F0502020204030204" pitchFamily="34" charset="0"/>
              </a:rPr>
              <a:t>actuariel </a:t>
            </a:r>
            <a:r>
              <a:rPr lang="fr-CA" sz="3600" dirty="0" smtClean="0">
                <a:solidFill>
                  <a:schemeClr val="tx2"/>
                </a:solidFill>
                <a:latin typeface="Calibri" panose="020F0502020204030204" pitchFamily="34" charset="0"/>
              </a:rPr>
              <a:t>climatique? </a:t>
            </a:r>
            <a:endParaRPr lang="fr-CA" sz="3600" dirty="0">
              <a:solidFill>
                <a:schemeClr val="tx2"/>
              </a:solidFill>
              <a:latin typeface="Calibri" panose="020F0502020204030204" pitchFamily="34" charset="0"/>
            </a:endParaRPr>
          </a:p>
        </p:txBody>
      </p:sp>
      <p:sp>
        <p:nvSpPr>
          <p:cNvPr id="3" name="Content Placeholder 2"/>
          <p:cNvSpPr>
            <a:spLocks noGrp="1"/>
          </p:cNvSpPr>
          <p:nvPr>
            <p:ph idx="1"/>
          </p:nvPr>
        </p:nvSpPr>
        <p:spPr>
          <a:xfrm>
            <a:off x="1332956" y="1638478"/>
            <a:ext cx="9509760" cy="4127627"/>
          </a:xfrm>
        </p:spPr>
        <p:txBody>
          <a:bodyPr>
            <a:normAutofit/>
          </a:bodyPr>
          <a:lstStyle/>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L’IAC n’explique pas les causes des changements climatiques ni ne prévoit les changements à venir. Il s’appuie sur des données historiques réelles qui remontent jusqu’à 1961 et qui ont été obtenues de sources fiables.</a:t>
            </a: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Il offre, d’une façon neutre et factuelle, un contexte analytique pour explorer différentes conséquences de changements climatiques récents en se concentrant sur les risques en plus du réchauffement de la température.</a:t>
            </a: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585918"/>
            <a:ext cx="640080" cy="237744"/>
          </a:xfrm>
        </p:spPr>
        <p:txBody>
          <a:bodyPr/>
          <a:lstStyle/>
          <a:p>
            <a:fld id="{CA8D9AD5-F248-4919-864A-CFD76CC027D6}" type="slidenum">
              <a:rPr lang="fr-CA" sz="1600" b="1" smtClean="0"/>
              <a:t>3</a:t>
            </a:fld>
            <a:endParaRPr lang="fr-CA" sz="1600" b="1" dirty="0"/>
          </a:p>
        </p:txBody>
      </p:sp>
    </p:spTree>
    <p:extLst>
      <p:ext uri="{BB962C8B-B14F-4D97-AF65-F5344CB8AC3E}">
        <p14:creationId xmlns:p14="http://schemas.microsoft.com/office/powerpoint/2010/main" val="2417137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781776"/>
          </a:xfrm>
        </p:spPr>
        <p:txBody>
          <a:bodyPr>
            <a:noAutofit/>
          </a:bodyPr>
          <a:lstStyle/>
          <a:p>
            <a:pPr lvl="0"/>
            <a:r>
              <a:rPr lang="fr-CA" sz="3600" dirty="0" smtClean="0">
                <a:solidFill>
                  <a:schemeClr val="tx2"/>
                </a:solidFill>
                <a:latin typeface="Calibri" panose="020F0502020204030204" pitchFamily="34" charset="0"/>
              </a:rPr>
              <a:t>Qu’est-ce </a:t>
            </a:r>
            <a:r>
              <a:rPr lang="fr-CA" sz="3600" dirty="0">
                <a:solidFill>
                  <a:schemeClr val="tx2"/>
                </a:solidFill>
                <a:latin typeface="Calibri" panose="020F0502020204030204" pitchFamily="34" charset="0"/>
              </a:rPr>
              <a:t>que l’Indice actuariel climatique? </a:t>
            </a:r>
            <a:endParaRPr lang="en-CA" sz="3600" dirty="0">
              <a:solidFill>
                <a:schemeClr val="tx2"/>
              </a:solidFill>
              <a:latin typeface="Calibri" panose="020F0502020204030204" pitchFamily="34" charset="0"/>
            </a:endParaRPr>
          </a:p>
        </p:txBody>
      </p:sp>
      <p:sp>
        <p:nvSpPr>
          <p:cNvPr id="3" name="Content Placeholder 2"/>
          <p:cNvSpPr>
            <a:spLocks noGrp="1"/>
          </p:cNvSpPr>
          <p:nvPr>
            <p:ph idx="1"/>
          </p:nvPr>
        </p:nvSpPr>
        <p:spPr>
          <a:xfrm>
            <a:off x="1341120" y="1916063"/>
            <a:ext cx="9509760" cy="4127627"/>
          </a:xfrm>
        </p:spPr>
        <p:txBody>
          <a:bodyPr>
            <a:noAutofit/>
          </a:bodyPr>
          <a:lstStyle/>
          <a:p>
            <a:pPr lvl="1">
              <a:lnSpc>
                <a:spcPct val="100000"/>
              </a:lnSpc>
              <a:spcBef>
                <a:spcPts val="0"/>
              </a:spcBef>
              <a:spcAft>
                <a:spcPts val="600"/>
              </a:spcAft>
              <a:buFont typeface="Arial" panose="020B0604020202020204" pitchFamily="34" charset="0"/>
              <a:buChar char="•"/>
            </a:pPr>
            <a:r>
              <a:rPr lang="fr-CA" sz="2000" dirty="0">
                <a:latin typeface="Calibri" panose="020F0502020204030204" pitchFamily="34" charset="0"/>
              </a:rPr>
              <a:t>Les composantes des risques ont été choisies de manière à pouvoir capter les variations des principales conséquences des indicateurs climatiques et permettre une analyse plus approfondie des effets, valider les attentes et quantifier les </a:t>
            </a:r>
            <a:r>
              <a:rPr lang="fr-CA" sz="2000" dirty="0" smtClean="0">
                <a:latin typeface="Calibri" panose="020F0502020204030204" pitchFamily="34" charset="0"/>
              </a:rPr>
              <a:t>variances. </a:t>
            </a:r>
            <a:r>
              <a:rPr lang="fr-CA" sz="2000" dirty="0">
                <a:latin typeface="Calibri" panose="020F0502020204030204" pitchFamily="34" charset="0"/>
              </a:rPr>
              <a:t>Ainsi l’utilisateur peut obtenir une vision personnalisée de l’incidence sur le climat au Canada et aux États-Unis ou dans une région particulière. </a:t>
            </a:r>
          </a:p>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Les données actuelles seront recueillies </a:t>
            </a:r>
            <a:r>
              <a:rPr lang="fr-CA" sz="2000" dirty="0">
                <a:latin typeface="Calibri" panose="020F0502020204030204" pitchFamily="34" charset="0"/>
              </a:rPr>
              <a:t>chaque trimestre, puis téléchargées dans le site. Si vous consultez régulièrement le site pour voir si la valeur de </a:t>
            </a:r>
            <a:r>
              <a:rPr lang="fr-CA" sz="2000" dirty="0" smtClean="0">
                <a:latin typeface="Calibri" panose="020F0502020204030204" pitchFamily="34" charset="0"/>
              </a:rPr>
              <a:t>l’IAC </a:t>
            </a:r>
            <a:r>
              <a:rPr lang="fr-CA" sz="2000" dirty="0">
                <a:latin typeface="Calibri" panose="020F0502020204030204" pitchFamily="34" charset="0"/>
              </a:rPr>
              <a:t>ou de l’une de ses composantes est montée, descendue ou restée </a:t>
            </a:r>
            <a:r>
              <a:rPr lang="fr-CA" sz="2000" dirty="0" smtClean="0">
                <a:latin typeface="Calibri" panose="020F0502020204030204" pitchFamily="34" charset="0"/>
              </a:rPr>
              <a:t>la même, </a:t>
            </a:r>
            <a:r>
              <a:rPr lang="fr-CA" sz="2000" dirty="0">
                <a:latin typeface="Calibri" panose="020F0502020204030204" pitchFamily="34" charset="0"/>
              </a:rPr>
              <a:t>vous serez toujours informés des changements possibles aux risques dans votre région ou dans </a:t>
            </a:r>
            <a:r>
              <a:rPr lang="fr-CA" sz="2000" dirty="0" smtClean="0">
                <a:latin typeface="Calibri" panose="020F0502020204030204" pitchFamily="34" charset="0"/>
              </a:rPr>
              <a:t>celle qui vous intéresse.</a:t>
            </a:r>
            <a:endParaRPr lang="fr-CA" sz="2000" dirty="0">
              <a:latin typeface="Calibri" panose="020F0502020204030204" pitchFamily="34" charset="0"/>
            </a:endParaRPr>
          </a:p>
          <a:p>
            <a:pPr lvl="1">
              <a:buFont typeface="Arial" panose="020B0604020202020204" pitchFamily="34" charset="0"/>
              <a:buChar char="•"/>
            </a:pPr>
            <a:endParaRPr lang="en-CA" sz="2000" dirty="0">
              <a:latin typeface="Calibri" panose="020F0502020204030204" pitchFamily="34" charset="0"/>
            </a:endParaRPr>
          </a:p>
        </p:txBody>
      </p:sp>
      <p:pic>
        <p:nvPicPr>
          <p:cNvPr id="4" name="Picture 3" descr="ACILogo_text"/>
          <p:cNvPicPr/>
          <p:nvPr/>
        </p:nvPicPr>
        <p:blipFill>
          <a:blip r:embed="rId2">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585918"/>
            <a:ext cx="640080" cy="237744"/>
          </a:xfrm>
        </p:spPr>
        <p:txBody>
          <a:bodyPr/>
          <a:lstStyle/>
          <a:p>
            <a:fld id="{CA8D9AD5-F248-4919-864A-CFD76CC027D6}" type="slidenum">
              <a:rPr lang="en-CA" sz="1600" b="1" smtClean="0"/>
              <a:t>4</a:t>
            </a:fld>
            <a:endParaRPr lang="en-CA" sz="1600" b="1" dirty="0"/>
          </a:p>
        </p:txBody>
      </p:sp>
    </p:spTree>
    <p:extLst>
      <p:ext uri="{BB962C8B-B14F-4D97-AF65-F5344CB8AC3E}">
        <p14:creationId xmlns:p14="http://schemas.microsoft.com/office/powerpoint/2010/main" val="55468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1482"/>
            <a:ext cx="9509760" cy="1233424"/>
          </a:xfrm>
        </p:spPr>
        <p:txBody>
          <a:bodyPr/>
          <a:lstStyle/>
          <a:p>
            <a:r>
              <a:rPr lang="fr-CA" dirty="0" smtClean="0">
                <a:solidFill>
                  <a:schemeClr val="tx2"/>
                </a:solidFill>
                <a:latin typeface="Calibri" panose="020F0502020204030204" pitchFamily="34" charset="0"/>
              </a:rPr>
              <a:t>Introduction</a:t>
            </a:r>
            <a:endParaRPr lang="fr-CA"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lstStyle/>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Cette présentation fournit des renseignements de base afin de vous aider à mieux comprendre ce que vous verrez sur le site Web de l’IAC et que vous sachiez comment retirer un maximum de valeur de cet outil. </a:t>
            </a:r>
            <a:endParaRPr lang="fr-CA" sz="2800" dirty="0" smtClean="0">
              <a:latin typeface="Calibri" panose="020F0502020204030204" pitchFamily="34" charset="0"/>
            </a:endParaRP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Elle donne des renseignements préliminaires, des définitions et des réponses à certaines questions. Vous trouverez des réponses à d’autres questions dans la foire aux questions du site Web.</a:t>
            </a:r>
            <a:endParaRPr lang="fr-CA" sz="2800" dirty="0" smtClean="0">
              <a:latin typeface="Calibri" panose="020F0502020204030204" pitchFamily="34" charset="0"/>
            </a:endParaRP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Elle donne également des suggestions sur la manière d’organiser votre visite selon vos priorités et le temps à votre disposition.</a:t>
            </a:r>
            <a:endParaRPr lang="fr-CA" sz="2800" dirty="0" smtClean="0">
              <a:latin typeface="Calibri" panose="020F0502020204030204" pitchFamily="34" charset="0"/>
            </a:endParaRPr>
          </a:p>
          <a:p>
            <a:pPr>
              <a:lnSpc>
                <a:spcPct val="100000"/>
              </a:lnSpc>
              <a:spcBef>
                <a:spcPts val="0"/>
              </a:spcBef>
              <a:spcAft>
                <a:spcPts val="600"/>
              </a:spcAft>
              <a:buFont typeface="Arial" panose="020B0604020202020204" pitchFamily="34" charset="0"/>
              <a:buChar char="•"/>
            </a:pPr>
            <a:endParaRPr lang="fr-CA" dirty="0">
              <a:latin typeface="Calibri" panose="020F0502020204030204" pitchFamily="34" charset="0"/>
            </a:endParaRP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p:txBody>
          <a:bodyPr/>
          <a:lstStyle/>
          <a:p>
            <a:fld id="{CA8D9AD5-F248-4919-864A-CFD76CC027D6}" type="slidenum">
              <a:rPr lang="fr-CA" sz="1600" b="1" smtClean="0"/>
              <a:t>5</a:t>
            </a:fld>
            <a:endParaRPr lang="fr-CA" sz="1600" b="1" dirty="0"/>
          </a:p>
        </p:txBody>
      </p:sp>
    </p:spTree>
    <p:extLst>
      <p:ext uri="{BB962C8B-B14F-4D97-AF65-F5344CB8AC3E}">
        <p14:creationId xmlns:p14="http://schemas.microsoft.com/office/powerpoint/2010/main" val="25592190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970" y="214267"/>
            <a:ext cx="9509760" cy="1233424"/>
          </a:xfrm>
        </p:spPr>
        <p:txBody>
          <a:bodyPr/>
          <a:lstStyle/>
          <a:p>
            <a:pPr lvl="0"/>
            <a:r>
              <a:rPr lang="fr-CA" dirty="0" smtClean="0">
                <a:solidFill>
                  <a:schemeClr val="tx2"/>
                </a:solidFill>
                <a:latin typeface="Calibri" panose="020F0502020204030204" pitchFamily="34" charset="0"/>
              </a:rPr>
              <a:t>Que </a:t>
            </a:r>
            <a:r>
              <a:rPr lang="fr-CA" dirty="0" smtClean="0">
                <a:solidFill>
                  <a:schemeClr val="tx2"/>
                </a:solidFill>
                <a:latin typeface="Calibri" panose="020F0502020204030204" pitchFamily="34" charset="0"/>
              </a:rPr>
              <a:t>pouvez-vous apprendre de l’indice? </a:t>
            </a:r>
            <a:endParaRPr lang="fr-CA"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Le climat devrait être défini sur de longues périodes, vu qu’il y a toujours des fluctuations à court terme, mais ces dernières années, les fluctuations ont été plus souvent vers le haut que vers le bas. </a:t>
            </a: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La méthode qui sous-tend l’IAC utilise une période de référence de 30 ans comprise entre 1961 et 1990, et, durant cette période, la valeur moyenne de l’indice est de zéro. Les valeurs mensuelles </a:t>
            </a:r>
            <a:r>
              <a:rPr lang="fr-CA" sz="2400" dirty="0">
                <a:latin typeface="Calibri" panose="020F0502020204030204" pitchFamily="34" charset="0"/>
              </a:rPr>
              <a:t>ou saisonnières, codées par couleur, </a:t>
            </a:r>
            <a:r>
              <a:rPr lang="fr-CA" sz="2400" dirty="0" smtClean="0">
                <a:latin typeface="Calibri" panose="020F0502020204030204" pitchFamily="34" charset="0"/>
              </a:rPr>
              <a:t>donnent une mesure quantifiée des variations des risques pour </a:t>
            </a:r>
            <a:r>
              <a:rPr lang="fr-CA" sz="2400" dirty="0">
                <a:latin typeface="Calibri" panose="020F0502020204030204" pitchFamily="34" charset="0"/>
              </a:rPr>
              <a:t>l’IAC </a:t>
            </a:r>
            <a:r>
              <a:rPr lang="fr-CA" sz="2400" dirty="0" smtClean="0">
                <a:latin typeface="Calibri" panose="020F0502020204030204" pitchFamily="34" charset="0"/>
              </a:rPr>
              <a:t>et chacune de ses </a:t>
            </a:r>
            <a:r>
              <a:rPr lang="fr-CA" sz="2400" dirty="0">
                <a:latin typeface="Calibri" panose="020F0502020204030204" pitchFamily="34" charset="0"/>
              </a:rPr>
              <a:t>six </a:t>
            </a:r>
            <a:r>
              <a:rPr lang="fr-CA" sz="2400" dirty="0" smtClean="0">
                <a:latin typeface="Calibri" panose="020F0502020204030204" pitchFamily="34" charset="0"/>
              </a:rPr>
              <a:t>composantes.</a:t>
            </a: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fr-CA" sz="1600" b="1" smtClean="0"/>
              <a:t>6</a:t>
            </a:fld>
            <a:endParaRPr lang="fr-CA" sz="1600" b="1" dirty="0"/>
          </a:p>
        </p:txBody>
      </p:sp>
    </p:spTree>
    <p:extLst>
      <p:ext uri="{BB962C8B-B14F-4D97-AF65-F5344CB8AC3E}">
        <p14:creationId xmlns:p14="http://schemas.microsoft.com/office/powerpoint/2010/main" val="2751639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r-CA" dirty="0" smtClean="0">
                <a:solidFill>
                  <a:schemeClr val="tx2"/>
                </a:solidFill>
                <a:latin typeface="Calibri" panose="020F0502020204030204" pitchFamily="34" charset="0"/>
              </a:rPr>
              <a:t>Que </a:t>
            </a:r>
            <a:r>
              <a:rPr lang="fr-CA" dirty="0">
                <a:solidFill>
                  <a:schemeClr val="tx2"/>
                </a:solidFill>
                <a:latin typeface="Calibri" panose="020F0502020204030204" pitchFamily="34" charset="0"/>
              </a:rPr>
              <a:t>pouvez-vous apprendre de </a:t>
            </a:r>
            <a:r>
              <a:rPr lang="fr-CA" dirty="0" smtClean="0">
                <a:solidFill>
                  <a:schemeClr val="tx2"/>
                </a:solidFill>
                <a:latin typeface="Calibri" panose="020F0502020204030204" pitchFamily="34" charset="0"/>
              </a:rPr>
              <a:t>l’indice? </a:t>
            </a:r>
            <a:endParaRPr lang="en-CA" sz="1400" dirty="0">
              <a:solidFill>
                <a:schemeClr val="tx2"/>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lvl="1">
              <a:lnSpc>
                <a:spcPct val="100000"/>
              </a:lnSpc>
              <a:spcBef>
                <a:spcPts val="0"/>
              </a:spcBef>
              <a:spcAft>
                <a:spcPts val="600"/>
              </a:spcAft>
              <a:buFont typeface="Arial" panose="020B0604020202020204" pitchFamily="34" charset="0"/>
              <a:buChar char="•"/>
            </a:pPr>
            <a:r>
              <a:rPr lang="fr-CA" sz="2400" dirty="0">
                <a:latin typeface="Calibri" panose="020F0502020204030204" pitchFamily="34" charset="0"/>
              </a:rPr>
              <a:t>La moyenne mobile sur cinq ans, qui assure le lissage des fluctuations mensuelles et saisonnières, a lentement monté au fur et à mesure que l’on s’éloigne de 1990.</a:t>
            </a: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L’utilisateur peut observer que les risques climatiques </a:t>
            </a:r>
            <a:r>
              <a:rPr lang="fr-CA" sz="2400" dirty="0">
                <a:latin typeface="Calibri" panose="020F0502020204030204" pitchFamily="34" charset="0"/>
              </a:rPr>
              <a:t>ont des effets multiples qui varient selon la région et la composante, permettant ainsi de faire des comparaisons et des analyses instructives.</a:t>
            </a:r>
          </a:p>
          <a:p>
            <a:pPr lvl="1">
              <a:lnSpc>
                <a:spcPct val="100000"/>
              </a:lnSpc>
              <a:spcBef>
                <a:spcPts val="0"/>
              </a:spcBef>
              <a:spcAft>
                <a:spcPts val="600"/>
              </a:spcAft>
              <a:buFont typeface="Arial" panose="020B0604020202020204" pitchFamily="34" charset="0"/>
              <a:buChar char="•"/>
            </a:pPr>
            <a:endParaRPr lang="en-CA" sz="2000" dirty="0">
              <a:latin typeface="Calibri" panose="020F0502020204030204" pitchFamily="34" charset="0"/>
            </a:endParaRPr>
          </a:p>
        </p:txBody>
      </p:sp>
      <p:pic>
        <p:nvPicPr>
          <p:cNvPr id="4" name="Picture 3" descr="ACILogo_text"/>
          <p:cNvPicPr/>
          <p:nvPr/>
        </p:nvPicPr>
        <p:blipFill>
          <a:blip r:embed="rId2">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en-CA" sz="1600" b="1" smtClean="0"/>
              <a:t>7</a:t>
            </a:fld>
            <a:endParaRPr lang="en-CA" sz="1600" b="1" dirty="0"/>
          </a:p>
        </p:txBody>
      </p:sp>
    </p:spTree>
    <p:extLst>
      <p:ext uri="{BB962C8B-B14F-4D97-AF65-F5344CB8AC3E}">
        <p14:creationId xmlns:p14="http://schemas.microsoft.com/office/powerpoint/2010/main" val="2079651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85" y="-100964"/>
            <a:ext cx="9509760" cy="1233424"/>
          </a:xfrm>
        </p:spPr>
        <p:txBody>
          <a:bodyPr/>
          <a:lstStyle/>
          <a:p>
            <a:pPr lvl="0"/>
            <a:r>
              <a:rPr lang="fr-CA" dirty="0" smtClean="0">
                <a:solidFill>
                  <a:schemeClr val="tx2"/>
                </a:solidFill>
                <a:latin typeface="Calibri" panose="020F0502020204030204" pitchFamily="34" charset="0"/>
              </a:rPr>
              <a:t>Comment </a:t>
            </a:r>
            <a:r>
              <a:rPr lang="fr-CA" dirty="0" smtClean="0">
                <a:solidFill>
                  <a:schemeClr val="tx2"/>
                </a:solidFill>
                <a:latin typeface="Calibri" panose="020F0502020204030204" pitchFamily="34" charset="0"/>
              </a:rPr>
              <a:t>les valeurs de l’indice sont-elles calculées? </a:t>
            </a:r>
            <a:endParaRPr lang="fr-CA" dirty="0">
              <a:solidFill>
                <a:schemeClr val="tx2"/>
              </a:solidFill>
              <a:latin typeface="Calibri" panose="020F0502020204030204" pitchFamily="34" charset="0"/>
            </a:endParaRPr>
          </a:p>
        </p:txBody>
      </p:sp>
      <p:sp>
        <p:nvSpPr>
          <p:cNvPr id="3" name="Content Placeholder 2"/>
          <p:cNvSpPr>
            <a:spLocks noGrp="1"/>
          </p:cNvSpPr>
          <p:nvPr>
            <p:ph idx="1"/>
          </p:nvPr>
        </p:nvSpPr>
        <p:spPr>
          <a:xfrm>
            <a:off x="1455420" y="1274134"/>
            <a:ext cx="9509760" cy="4127627"/>
          </a:xfrm>
        </p:spPr>
        <p:txBody>
          <a:bodyPr>
            <a:noAutofit/>
          </a:bodyPr>
          <a:lstStyle/>
          <a:p>
            <a:pPr lvl="1">
              <a:lnSpc>
                <a:spcPct val="100000"/>
              </a:lnSpc>
              <a:spcBef>
                <a:spcPts val="0"/>
              </a:spcBef>
              <a:spcAft>
                <a:spcPts val="600"/>
              </a:spcAft>
              <a:buFont typeface="Arial" panose="020B0604020202020204" pitchFamily="34" charset="0"/>
              <a:buChar char="•"/>
            </a:pPr>
            <a:r>
              <a:rPr lang="fr-CA" sz="2000" dirty="0" smtClean="0">
                <a:latin typeface="Calibri" panose="020F0502020204030204" pitchFamily="34" charset="0"/>
              </a:rPr>
              <a:t>L’IAC est la somme </a:t>
            </a:r>
            <a:r>
              <a:rPr lang="fr-CA" sz="2000" dirty="0">
                <a:latin typeface="Calibri" panose="020F0502020204030204" pitchFamily="34" charset="0"/>
              </a:rPr>
              <a:t>des valeurs des </a:t>
            </a:r>
            <a:r>
              <a:rPr lang="fr-CA" sz="2000" dirty="0" smtClean="0">
                <a:latin typeface="Calibri" panose="020F0502020204030204" pitchFamily="34" charset="0"/>
              </a:rPr>
              <a:t>composantes divisée par le nombre de composantes (6), de sorte que chacune d’entre elles ait un poids égal (la fréquence des températures froides est en décroissance; elle est soustraite au moment de calculer la moyenne pour tenir compte des répercussions défavorables de cette décroissance). Faire défiler les six écrans vers le bas montrera la série de valeurs pour chaque composante :</a:t>
            </a:r>
          </a:p>
          <a:p>
            <a:pPr lvl="2">
              <a:lnSpc>
                <a:spcPct val="100000"/>
              </a:lnSpc>
              <a:spcBef>
                <a:spcPts val="0"/>
              </a:spcBef>
              <a:spcAft>
                <a:spcPts val="300"/>
              </a:spcAft>
              <a:buFont typeface="Arial" panose="020B0604020202020204" pitchFamily="34" charset="0"/>
              <a:buChar char="•"/>
            </a:pPr>
            <a:r>
              <a:rPr lang="fr-CA" sz="2000" dirty="0" smtClean="0">
                <a:latin typeface="Calibri" panose="020F0502020204030204" pitchFamily="34" charset="0"/>
              </a:rPr>
              <a:t>Fréquence des températures chaudes extrêmes</a:t>
            </a:r>
          </a:p>
          <a:p>
            <a:pPr lvl="2">
              <a:lnSpc>
                <a:spcPct val="100000"/>
              </a:lnSpc>
              <a:spcBef>
                <a:spcPts val="0"/>
              </a:spcBef>
              <a:spcAft>
                <a:spcPts val="300"/>
              </a:spcAft>
              <a:buFont typeface="Arial" panose="020B0604020202020204" pitchFamily="34" charset="0"/>
              <a:buChar char="•"/>
            </a:pPr>
            <a:r>
              <a:rPr lang="fr-CA" sz="2000" dirty="0">
                <a:latin typeface="Calibri" panose="020F0502020204030204" pitchFamily="34" charset="0"/>
              </a:rPr>
              <a:t>Fréquence des températures </a:t>
            </a:r>
            <a:r>
              <a:rPr lang="fr-CA" sz="2000" dirty="0" smtClean="0">
                <a:latin typeface="Calibri" panose="020F0502020204030204" pitchFamily="34" charset="0"/>
              </a:rPr>
              <a:t>froides extrêmes </a:t>
            </a:r>
          </a:p>
          <a:p>
            <a:pPr lvl="2">
              <a:lnSpc>
                <a:spcPct val="100000"/>
              </a:lnSpc>
              <a:spcBef>
                <a:spcPts val="0"/>
              </a:spcBef>
              <a:spcAft>
                <a:spcPts val="300"/>
              </a:spcAft>
              <a:buFont typeface="Arial" panose="020B0604020202020204" pitchFamily="34" charset="0"/>
              <a:buChar char="•"/>
            </a:pPr>
            <a:r>
              <a:rPr lang="fr-CA" sz="2000" dirty="0" smtClean="0">
                <a:latin typeface="Calibri" panose="020F0502020204030204" pitchFamily="34" charset="0"/>
              </a:rPr>
              <a:t>Fréquence des vents forts </a:t>
            </a:r>
          </a:p>
          <a:p>
            <a:pPr lvl="2">
              <a:lnSpc>
                <a:spcPct val="100000"/>
              </a:lnSpc>
              <a:spcBef>
                <a:spcPts val="0"/>
              </a:spcBef>
              <a:spcAft>
                <a:spcPts val="300"/>
              </a:spcAft>
              <a:buFont typeface="Arial" panose="020B0604020202020204" pitchFamily="34" charset="0"/>
              <a:buChar char="•"/>
            </a:pPr>
            <a:r>
              <a:rPr lang="fr-CA" sz="2000" dirty="0" smtClean="0">
                <a:latin typeface="Calibri" panose="020F0502020204030204" pitchFamily="34" charset="0"/>
              </a:rPr>
              <a:t>Accumulation maximale de fortes précipitations</a:t>
            </a:r>
          </a:p>
          <a:p>
            <a:pPr lvl="2">
              <a:lnSpc>
                <a:spcPct val="100000"/>
              </a:lnSpc>
              <a:spcBef>
                <a:spcPts val="0"/>
              </a:spcBef>
              <a:spcAft>
                <a:spcPts val="300"/>
              </a:spcAft>
              <a:buFont typeface="Arial" panose="020B0604020202020204" pitchFamily="34" charset="0"/>
              <a:buChar char="•"/>
            </a:pPr>
            <a:r>
              <a:rPr lang="fr-CA" sz="2000" dirty="0" smtClean="0">
                <a:latin typeface="Calibri" panose="020F0502020204030204" pitchFamily="34" charset="0"/>
              </a:rPr>
              <a:t>Période la plus longue de jours secs consécutifs au cours des 12 derniers mois</a:t>
            </a:r>
          </a:p>
          <a:p>
            <a:pPr lvl="2">
              <a:lnSpc>
                <a:spcPct val="100000"/>
              </a:lnSpc>
              <a:spcBef>
                <a:spcPts val="0"/>
              </a:spcBef>
              <a:spcAft>
                <a:spcPts val="300"/>
              </a:spcAft>
              <a:buFont typeface="Arial" panose="020B0604020202020204" pitchFamily="34" charset="0"/>
              <a:buChar char="•"/>
            </a:pPr>
            <a:r>
              <a:rPr lang="fr-CA" sz="2000" dirty="0" smtClean="0">
                <a:latin typeface="Calibri" panose="020F0502020204030204" pitchFamily="34" charset="0"/>
              </a:rPr>
              <a:t>Variation du niveau de la mer</a:t>
            </a: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fr-CA" sz="1600" b="1" smtClean="0"/>
              <a:t>8</a:t>
            </a:fld>
            <a:endParaRPr lang="fr-CA" sz="1600" b="1" dirty="0"/>
          </a:p>
        </p:txBody>
      </p:sp>
    </p:spTree>
    <p:extLst>
      <p:ext uri="{BB962C8B-B14F-4D97-AF65-F5344CB8AC3E}">
        <p14:creationId xmlns:p14="http://schemas.microsoft.com/office/powerpoint/2010/main" val="1730025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70535"/>
            <a:ext cx="9509760" cy="1233424"/>
          </a:xfrm>
        </p:spPr>
        <p:txBody>
          <a:bodyPr/>
          <a:lstStyle/>
          <a:p>
            <a:pPr lvl="0"/>
            <a:r>
              <a:rPr lang="fr-CA" dirty="0" smtClean="0">
                <a:solidFill>
                  <a:schemeClr val="tx2"/>
                </a:solidFill>
                <a:latin typeface="Calibri" panose="020F0502020204030204" pitchFamily="34" charset="0"/>
              </a:rPr>
              <a:t>Comment </a:t>
            </a:r>
            <a:r>
              <a:rPr lang="fr-CA" dirty="0">
                <a:solidFill>
                  <a:schemeClr val="tx2"/>
                </a:solidFill>
                <a:latin typeface="Calibri" panose="020F0502020204030204" pitchFamily="34" charset="0"/>
              </a:rPr>
              <a:t>les valeurs de </a:t>
            </a:r>
            <a:r>
              <a:rPr lang="fr-CA" dirty="0" smtClean="0">
                <a:solidFill>
                  <a:schemeClr val="tx2"/>
                </a:solidFill>
                <a:latin typeface="Calibri" panose="020F0502020204030204" pitchFamily="34" charset="0"/>
              </a:rPr>
              <a:t>l’indice </a:t>
            </a:r>
            <a:r>
              <a:rPr lang="fr-CA" dirty="0">
                <a:solidFill>
                  <a:schemeClr val="tx2"/>
                </a:solidFill>
                <a:latin typeface="Calibri" panose="020F0502020204030204" pitchFamily="34" charset="0"/>
              </a:rPr>
              <a:t>sont-elles calculées? </a:t>
            </a:r>
            <a:endParaRPr lang="en-CA" sz="1400" dirty="0">
              <a:solidFill>
                <a:schemeClr val="tx2"/>
              </a:solidFill>
              <a:latin typeface="Calibri" panose="020F0502020204030204" pitchFamily="34" charset="0"/>
            </a:endParaRPr>
          </a:p>
        </p:txBody>
      </p:sp>
      <p:sp>
        <p:nvSpPr>
          <p:cNvPr id="3" name="Content Placeholder 2"/>
          <p:cNvSpPr>
            <a:spLocks noGrp="1"/>
          </p:cNvSpPr>
          <p:nvPr>
            <p:ph idx="1"/>
          </p:nvPr>
        </p:nvSpPr>
        <p:spPr>
          <a:xfrm>
            <a:off x="1341120" y="1905704"/>
            <a:ext cx="9509760" cy="4127627"/>
          </a:xfrm>
        </p:spPr>
        <p:txBody>
          <a:bodyPr>
            <a:noAutofit/>
          </a:bodyPr>
          <a:lstStyle/>
          <a:p>
            <a:pPr lvl="1">
              <a:lnSpc>
                <a:spcPct val="100000"/>
              </a:lnSpc>
              <a:spcBef>
                <a:spcPts val="0"/>
              </a:spcBef>
              <a:spcAft>
                <a:spcPts val="600"/>
              </a:spcAft>
              <a:buFont typeface="Arial" panose="020B0604020202020204" pitchFamily="34" charset="0"/>
              <a:buChar char="•"/>
            </a:pPr>
            <a:r>
              <a:rPr lang="fr-CA" sz="2400" dirty="0">
                <a:latin typeface="Calibri" panose="020F0502020204030204" pitchFamily="34" charset="0"/>
              </a:rPr>
              <a:t>Le qualificatif « extrême » fait généralement référence à des valeurs qui se situent dans le 90</a:t>
            </a:r>
            <a:r>
              <a:rPr lang="fr-CA" sz="2400" baseline="30000" dirty="0">
                <a:latin typeface="Calibri" panose="020F0502020204030204" pitchFamily="34" charset="0"/>
              </a:rPr>
              <a:t>e </a:t>
            </a:r>
            <a:r>
              <a:rPr lang="fr-CA" sz="2400" dirty="0" smtClean="0">
                <a:latin typeface="Calibri" panose="020F0502020204030204" pitchFamily="34" charset="0"/>
              </a:rPr>
              <a:t>ou </a:t>
            </a:r>
            <a:r>
              <a:rPr lang="fr-CA" sz="2400" dirty="0">
                <a:latin typeface="Calibri" panose="020F0502020204030204" pitchFamily="34" charset="0"/>
              </a:rPr>
              <a:t>le 10</a:t>
            </a:r>
            <a:r>
              <a:rPr lang="fr-CA" sz="2400" baseline="30000" dirty="0">
                <a:latin typeface="Calibri" panose="020F0502020204030204" pitchFamily="34" charset="0"/>
              </a:rPr>
              <a:t>e </a:t>
            </a:r>
            <a:r>
              <a:rPr lang="fr-CA" sz="2400" dirty="0">
                <a:latin typeface="Calibri" panose="020F0502020204030204" pitchFamily="34" charset="0"/>
              </a:rPr>
              <a:t>percentile. Les valeurs sont mesurées comme étant des anomalies, ce qui, dans le contexte de </a:t>
            </a:r>
            <a:r>
              <a:rPr lang="fr-CA" sz="2400" dirty="0" smtClean="0">
                <a:latin typeface="Calibri" panose="020F0502020204030204" pitchFamily="34" charset="0"/>
              </a:rPr>
              <a:t>l’IAC, </a:t>
            </a:r>
            <a:r>
              <a:rPr lang="fr-CA" sz="2400" dirty="0">
                <a:latin typeface="Calibri" panose="020F0502020204030204" pitchFamily="34" charset="0"/>
              </a:rPr>
              <a:t>fait référence à la différence entre une valeur d’un mois ou d’une saison donnée et la valeur de la période de référence </a:t>
            </a:r>
            <a:r>
              <a:rPr lang="fr-CA" sz="2400" dirty="0" smtClean="0">
                <a:latin typeface="Calibri" panose="020F0502020204030204" pitchFamily="34" charset="0"/>
              </a:rPr>
              <a:t>de 1961 </a:t>
            </a:r>
            <a:r>
              <a:rPr lang="fr-CA" sz="2400" dirty="0">
                <a:latin typeface="Calibri" panose="020F0502020204030204" pitchFamily="34" charset="0"/>
              </a:rPr>
              <a:t>à 1990.</a:t>
            </a:r>
          </a:p>
          <a:p>
            <a:pPr lvl="1">
              <a:lnSpc>
                <a:spcPct val="100000"/>
              </a:lnSpc>
              <a:spcBef>
                <a:spcPts val="0"/>
              </a:spcBef>
              <a:spcAft>
                <a:spcPts val="600"/>
              </a:spcAft>
              <a:buFont typeface="Arial" panose="020B0604020202020204" pitchFamily="34" charset="0"/>
              <a:buChar char="•"/>
            </a:pPr>
            <a:r>
              <a:rPr lang="fr-CA" sz="2400" dirty="0" smtClean="0">
                <a:latin typeface="Calibri" panose="020F0502020204030204" pitchFamily="34" charset="0"/>
              </a:rPr>
              <a:t>On </a:t>
            </a:r>
            <a:r>
              <a:rPr lang="fr-CA" sz="2400" dirty="0">
                <a:latin typeface="Calibri" panose="020F0502020204030204" pitchFamily="34" charset="0"/>
              </a:rPr>
              <a:t>trouvera de plus amples détails à la page </a:t>
            </a:r>
            <a:r>
              <a:rPr lang="fr-CA" sz="2400" dirty="0">
                <a:solidFill>
                  <a:srgbClr val="FF0000"/>
                </a:solidFill>
                <a:latin typeface="Calibri" panose="020F0502020204030204" pitchFamily="34" charset="0"/>
                <a:hlinkClick r:id="rId2"/>
              </a:rPr>
              <a:t>Définitions des composantes</a:t>
            </a:r>
            <a:r>
              <a:rPr lang="fr-CA" sz="2400" dirty="0">
                <a:solidFill>
                  <a:srgbClr val="FF0000"/>
                </a:solidFill>
                <a:latin typeface="Calibri" panose="020F0502020204030204" pitchFamily="34" charset="0"/>
              </a:rPr>
              <a:t> </a:t>
            </a:r>
            <a:r>
              <a:rPr lang="fr-CA" sz="2400" dirty="0">
                <a:latin typeface="Calibri" panose="020F0502020204030204" pitchFamily="34" charset="0"/>
              </a:rPr>
              <a:t>dans le </a:t>
            </a:r>
            <a:r>
              <a:rPr lang="fr-CA" sz="2400" dirty="0" smtClean="0">
                <a:latin typeface="Calibri" panose="020F0502020204030204" pitchFamily="34" charset="0"/>
              </a:rPr>
              <a:t>menu des </a:t>
            </a:r>
            <a:r>
              <a:rPr lang="fr-CA" sz="2400" dirty="0">
                <a:latin typeface="Calibri" panose="020F0502020204030204" pitchFamily="34" charset="0"/>
              </a:rPr>
              <a:t>DONNÉES.</a:t>
            </a:r>
          </a:p>
          <a:p>
            <a:pPr lvl="1">
              <a:lnSpc>
                <a:spcPct val="100000"/>
              </a:lnSpc>
              <a:spcBef>
                <a:spcPts val="0"/>
              </a:spcBef>
              <a:spcAft>
                <a:spcPts val="600"/>
              </a:spcAft>
              <a:buFont typeface="Arial" panose="020B0604020202020204" pitchFamily="34" charset="0"/>
              <a:buChar char="•"/>
            </a:pPr>
            <a:endParaRPr lang="en-CA" sz="2000" dirty="0">
              <a:latin typeface="Calibri" panose="020F0502020204030204" pitchFamily="34" charset="0"/>
            </a:endParaRPr>
          </a:p>
        </p:txBody>
      </p:sp>
      <p:pic>
        <p:nvPicPr>
          <p:cNvPr id="4" name="Picture 3" descr="ACILogo_text"/>
          <p:cNvPicPr/>
          <p:nvPr/>
        </p:nvPicPr>
        <p:blipFill>
          <a:blip r:embed="rId3">
            <a:extLst>
              <a:ext uri="{28A0092B-C50C-407E-A947-70E740481C1C}">
                <a14:useLocalDpi xmlns:a14="http://schemas.microsoft.com/office/drawing/2010/main" val="0"/>
              </a:ext>
            </a:extLst>
          </a:blip>
          <a:srcRect/>
          <a:stretch>
            <a:fillRect/>
          </a:stretch>
        </p:blipFill>
        <p:spPr bwMode="auto">
          <a:xfrm>
            <a:off x="218095" y="5565047"/>
            <a:ext cx="3044089" cy="848573"/>
          </a:xfrm>
          <a:prstGeom prst="rect">
            <a:avLst/>
          </a:prstGeom>
          <a:noFill/>
          <a:ln>
            <a:noFill/>
          </a:ln>
        </p:spPr>
      </p:pic>
      <p:sp>
        <p:nvSpPr>
          <p:cNvPr id="5" name="Slide Number Placeholder 4"/>
          <p:cNvSpPr>
            <a:spLocks noGrp="1"/>
          </p:cNvSpPr>
          <p:nvPr>
            <p:ph type="sldNum" sz="quarter" idx="12"/>
          </p:nvPr>
        </p:nvSpPr>
        <p:spPr>
          <a:xfrm>
            <a:off x="10210800" y="6614494"/>
            <a:ext cx="640080" cy="237744"/>
          </a:xfrm>
        </p:spPr>
        <p:txBody>
          <a:bodyPr/>
          <a:lstStyle/>
          <a:p>
            <a:fld id="{CA8D9AD5-F248-4919-864A-CFD76CC027D6}" type="slidenum">
              <a:rPr lang="en-CA" sz="1600" b="1" smtClean="0"/>
              <a:t>9</a:t>
            </a:fld>
            <a:endParaRPr lang="en-CA" sz="1600" b="1" dirty="0"/>
          </a:p>
        </p:txBody>
      </p:sp>
    </p:spTree>
    <p:extLst>
      <p:ext uri="{BB962C8B-B14F-4D97-AF65-F5344CB8AC3E}">
        <p14:creationId xmlns:p14="http://schemas.microsoft.com/office/powerpoint/2010/main" val="2079234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2467</TotalTime>
  <Words>1292</Words>
  <Application>Microsoft Office PowerPoint</Application>
  <PresentationFormat>Custom</PresentationFormat>
  <Paragraphs>93</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Banded Design Blue 16x9</vt:lpstr>
      <vt:lpstr>Indice actuariel climatique™</vt:lpstr>
      <vt:lpstr>Qu’est-ce que l’Indice actuariel climatique? </vt:lpstr>
      <vt:lpstr>Qu’est-ce que l’Indice actuariel climatique? </vt:lpstr>
      <vt:lpstr>Qu’est-ce que l’Indice actuariel climatique? </vt:lpstr>
      <vt:lpstr>Introduction</vt:lpstr>
      <vt:lpstr>Que pouvez-vous apprendre de l’indice? </vt:lpstr>
      <vt:lpstr>Que pouvez-vous apprendre de l’indice? </vt:lpstr>
      <vt:lpstr>Comment les valeurs de l’indice sont-elles calculées? </vt:lpstr>
      <vt:lpstr>Comment les valeurs de l’indice sont-elles calculées? </vt:lpstr>
      <vt:lpstr>Les valeurs de l’indice peuvent être comparées à la période de référence </vt:lpstr>
      <vt:lpstr>Illustration technique du processus de standardisation</vt:lpstr>
      <vt:lpstr>Illustration technique du processus de standardisation </vt:lpstr>
      <vt:lpstr>Comment les écrans sont-ils organisés?</vt:lpstr>
      <vt:lpstr>Comment les écrans sont-ils organisés? </vt:lpstr>
      <vt:lpstr>Exemples d’écrans s’appliquant aux États-Unis et au Canada réunis avec l’IAC et quelques régions</vt:lpstr>
      <vt:lpstr>Suggestion d’exploration pour votre première visite  </vt:lpstr>
      <vt:lpstr>Suggestion d’exploration pour votre première visite </vt:lpstr>
      <vt:lpstr>Suggestion d’exploration pour votre première visite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Les Dandridge</dc:creator>
  <cp:lastModifiedBy>Josee Gonthier</cp:lastModifiedBy>
  <cp:revision>192</cp:revision>
  <cp:lastPrinted>2018-03-08T14:17:45Z</cp:lastPrinted>
  <dcterms:created xsi:type="dcterms:W3CDTF">2016-10-23T22:28:20Z</dcterms:created>
  <dcterms:modified xsi:type="dcterms:W3CDTF">2018-03-08T16:29:40Z</dcterms:modified>
</cp:coreProperties>
</file>